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68" r:id="rId3"/>
    <p:sldId id="270" r:id="rId4"/>
    <p:sldId id="274" r:id="rId5"/>
    <p:sldId id="277" r:id="rId6"/>
    <p:sldId id="278" r:id="rId7"/>
    <p:sldId id="276" r:id="rId8"/>
    <p:sldId id="271" r:id="rId9"/>
    <p:sldId id="272" r:id="rId10"/>
    <p:sldId id="262" r:id="rId11"/>
    <p:sldId id="282" r:id="rId12"/>
    <p:sldId id="279" r:id="rId13"/>
    <p:sldId id="269" r:id="rId14"/>
    <p:sldId id="265" r:id="rId15"/>
    <p:sldId id="280" r:id="rId16"/>
    <p:sldId id="281" r:id="rId17"/>
    <p:sldId id="257" r:id="rId18"/>
    <p:sldId id="260" r:id="rId19"/>
    <p:sldId id="261"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5" autoAdjust="0"/>
    <p:restoredTop sz="94660"/>
  </p:normalViewPr>
  <p:slideViewPr>
    <p:cSldViewPr snapToGrid="0">
      <p:cViewPr varScale="1">
        <p:scale>
          <a:sx n="135" d="100"/>
          <a:sy n="135" d="100"/>
        </p:scale>
        <p:origin x="176"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1C6DC-8168-2D46-9751-9CCE044A8149}" type="doc">
      <dgm:prSet loTypeId="urn:microsoft.com/office/officeart/2005/8/layout/process1" loCatId="" qsTypeId="urn:microsoft.com/office/officeart/2005/8/quickstyle/simple1" qsCatId="simple" csTypeId="urn:microsoft.com/office/officeart/2005/8/colors/accent1_2" csCatId="accent1" phldr="1"/>
      <dgm:spPr/>
    </dgm:pt>
    <dgm:pt modelId="{687D6C88-1A1A-0B44-B6B3-B04553F03A34}">
      <dgm:prSet phldrT="[Text]"/>
      <dgm:spPr/>
      <dgm:t>
        <a:bodyPr/>
        <a:lstStyle/>
        <a:p>
          <a:r>
            <a:rPr lang="en-US" dirty="0"/>
            <a:t>Application Tips</a:t>
          </a:r>
        </a:p>
      </dgm:t>
    </dgm:pt>
    <dgm:pt modelId="{03130D48-3DA9-0E49-8D24-2FB42A6D8465}" type="parTrans" cxnId="{8F8BBEAB-23D4-994D-A2AE-9EEB6F449453}">
      <dgm:prSet/>
      <dgm:spPr/>
      <dgm:t>
        <a:bodyPr/>
        <a:lstStyle/>
        <a:p>
          <a:endParaRPr lang="en-US"/>
        </a:p>
      </dgm:t>
    </dgm:pt>
    <dgm:pt modelId="{5BF9CC2C-83F2-CF4B-A8E7-795CBD48C0A6}" type="sibTrans" cxnId="{8F8BBEAB-23D4-994D-A2AE-9EEB6F449453}">
      <dgm:prSet/>
      <dgm:spPr/>
      <dgm:t>
        <a:bodyPr/>
        <a:lstStyle/>
        <a:p>
          <a:endParaRPr lang="en-US"/>
        </a:p>
      </dgm:t>
    </dgm:pt>
    <dgm:pt modelId="{CAB86413-BB2A-024D-AFCD-75A05AF7EC72}">
      <dgm:prSet phldrT="[Text]"/>
      <dgm:spPr/>
      <dgm:t>
        <a:bodyPr/>
        <a:lstStyle/>
        <a:p>
          <a:r>
            <a:rPr lang="en-US" dirty="0"/>
            <a:t>Oxford, Cambridge, and London</a:t>
          </a:r>
        </a:p>
      </dgm:t>
    </dgm:pt>
    <dgm:pt modelId="{5C715150-C1DB-FF4F-9765-15DB1E4A5D7F}" type="parTrans" cxnId="{E32016AE-7F02-BC4D-8649-B069796349F4}">
      <dgm:prSet/>
      <dgm:spPr/>
      <dgm:t>
        <a:bodyPr/>
        <a:lstStyle/>
        <a:p>
          <a:endParaRPr lang="en-US"/>
        </a:p>
      </dgm:t>
    </dgm:pt>
    <dgm:pt modelId="{6F17F999-667C-3644-B62A-CED9D7B38FC1}" type="sibTrans" cxnId="{E32016AE-7F02-BC4D-8649-B069796349F4}">
      <dgm:prSet/>
      <dgm:spPr/>
      <dgm:t>
        <a:bodyPr/>
        <a:lstStyle/>
        <a:p>
          <a:endParaRPr lang="en-US"/>
        </a:p>
      </dgm:t>
    </dgm:pt>
    <dgm:pt modelId="{E7EF5601-BF21-6746-A7AC-351AC44A466E}">
      <dgm:prSet phldrT="[Text]"/>
      <dgm:spPr/>
      <dgm:t>
        <a:bodyPr/>
        <a:lstStyle/>
        <a:p>
          <a:r>
            <a:rPr lang="en-US" dirty="0"/>
            <a:t>Russell Group Universities</a:t>
          </a:r>
        </a:p>
      </dgm:t>
    </dgm:pt>
    <dgm:pt modelId="{DD79385D-3E7F-9B44-ACCC-EA5E0F962CEC}" type="parTrans" cxnId="{EEC4DE6A-E06C-BA4C-B6B2-23D61D44E43B}">
      <dgm:prSet/>
      <dgm:spPr/>
      <dgm:t>
        <a:bodyPr/>
        <a:lstStyle/>
        <a:p>
          <a:endParaRPr lang="en-US"/>
        </a:p>
      </dgm:t>
    </dgm:pt>
    <dgm:pt modelId="{AEEB5CAD-1026-DD41-93F0-52ADFC507C45}" type="sibTrans" cxnId="{EEC4DE6A-E06C-BA4C-B6B2-23D61D44E43B}">
      <dgm:prSet/>
      <dgm:spPr/>
      <dgm:t>
        <a:bodyPr/>
        <a:lstStyle/>
        <a:p>
          <a:endParaRPr lang="en-US"/>
        </a:p>
      </dgm:t>
    </dgm:pt>
    <dgm:pt modelId="{85FB60BB-AC9A-8A4E-BFC3-1A65DAE5743E}" type="pres">
      <dgm:prSet presAssocID="{EF01C6DC-8168-2D46-9751-9CCE044A8149}" presName="Name0" presStyleCnt="0">
        <dgm:presLayoutVars>
          <dgm:dir/>
          <dgm:resizeHandles val="exact"/>
        </dgm:presLayoutVars>
      </dgm:prSet>
      <dgm:spPr/>
    </dgm:pt>
    <dgm:pt modelId="{E9FA47B5-80CC-AC45-9CCB-74A2AE9E2DE0}" type="pres">
      <dgm:prSet presAssocID="{CAB86413-BB2A-024D-AFCD-75A05AF7EC72}" presName="node" presStyleLbl="node1" presStyleIdx="0" presStyleCnt="3">
        <dgm:presLayoutVars>
          <dgm:bulletEnabled val="1"/>
        </dgm:presLayoutVars>
      </dgm:prSet>
      <dgm:spPr/>
    </dgm:pt>
    <dgm:pt modelId="{76E7D7F4-CC5E-1C4B-B11B-648C3491AAFB}" type="pres">
      <dgm:prSet presAssocID="{6F17F999-667C-3644-B62A-CED9D7B38FC1}" presName="sibTrans" presStyleLbl="sibTrans2D1" presStyleIdx="0" presStyleCnt="2"/>
      <dgm:spPr/>
    </dgm:pt>
    <dgm:pt modelId="{012AEB85-AE9E-E74D-9776-331454723A15}" type="pres">
      <dgm:prSet presAssocID="{6F17F999-667C-3644-B62A-CED9D7B38FC1}" presName="connectorText" presStyleLbl="sibTrans2D1" presStyleIdx="0" presStyleCnt="2"/>
      <dgm:spPr/>
    </dgm:pt>
    <dgm:pt modelId="{F3D0618A-F66F-734F-8F0B-7E816779CFC0}" type="pres">
      <dgm:prSet presAssocID="{E7EF5601-BF21-6746-A7AC-351AC44A466E}" presName="node" presStyleLbl="node1" presStyleIdx="1" presStyleCnt="3">
        <dgm:presLayoutVars>
          <dgm:bulletEnabled val="1"/>
        </dgm:presLayoutVars>
      </dgm:prSet>
      <dgm:spPr/>
    </dgm:pt>
    <dgm:pt modelId="{4643BC82-4863-7147-857F-36FE3BB809AE}" type="pres">
      <dgm:prSet presAssocID="{AEEB5CAD-1026-DD41-93F0-52ADFC507C45}" presName="sibTrans" presStyleLbl="sibTrans2D1" presStyleIdx="1" presStyleCnt="2"/>
      <dgm:spPr/>
    </dgm:pt>
    <dgm:pt modelId="{6F75EF9E-4A7D-DE4D-8E4D-7269D62B50B9}" type="pres">
      <dgm:prSet presAssocID="{AEEB5CAD-1026-DD41-93F0-52ADFC507C45}" presName="connectorText" presStyleLbl="sibTrans2D1" presStyleIdx="1" presStyleCnt="2"/>
      <dgm:spPr/>
    </dgm:pt>
    <dgm:pt modelId="{5FB0E20D-5CC0-0C49-A4E2-2D15A09275DB}" type="pres">
      <dgm:prSet presAssocID="{687D6C88-1A1A-0B44-B6B3-B04553F03A34}" presName="node" presStyleLbl="node1" presStyleIdx="2" presStyleCnt="3">
        <dgm:presLayoutVars>
          <dgm:bulletEnabled val="1"/>
        </dgm:presLayoutVars>
      </dgm:prSet>
      <dgm:spPr/>
    </dgm:pt>
  </dgm:ptLst>
  <dgm:cxnLst>
    <dgm:cxn modelId="{35BE4F13-44BD-C248-AC2F-9D42CE7C308D}" type="presOf" srcId="{AEEB5CAD-1026-DD41-93F0-52ADFC507C45}" destId="{4643BC82-4863-7147-857F-36FE3BB809AE}" srcOrd="0" destOrd="0" presId="urn:microsoft.com/office/officeart/2005/8/layout/process1"/>
    <dgm:cxn modelId="{1677403E-4915-1044-B718-7B49F01F1449}" type="presOf" srcId="{EF01C6DC-8168-2D46-9751-9CCE044A8149}" destId="{85FB60BB-AC9A-8A4E-BFC3-1A65DAE5743E}" srcOrd="0" destOrd="0" presId="urn:microsoft.com/office/officeart/2005/8/layout/process1"/>
    <dgm:cxn modelId="{F48CAE6A-5C19-B546-B7A9-053FEA74301D}" type="presOf" srcId="{E7EF5601-BF21-6746-A7AC-351AC44A466E}" destId="{F3D0618A-F66F-734F-8F0B-7E816779CFC0}" srcOrd="0" destOrd="0" presId="urn:microsoft.com/office/officeart/2005/8/layout/process1"/>
    <dgm:cxn modelId="{EEC4DE6A-E06C-BA4C-B6B2-23D61D44E43B}" srcId="{EF01C6DC-8168-2D46-9751-9CCE044A8149}" destId="{E7EF5601-BF21-6746-A7AC-351AC44A466E}" srcOrd="1" destOrd="0" parTransId="{DD79385D-3E7F-9B44-ACCC-EA5E0F962CEC}" sibTransId="{AEEB5CAD-1026-DD41-93F0-52ADFC507C45}"/>
    <dgm:cxn modelId="{DDA8207C-9CC5-A64B-AC97-6ED5D8B8209B}" type="presOf" srcId="{AEEB5CAD-1026-DD41-93F0-52ADFC507C45}" destId="{6F75EF9E-4A7D-DE4D-8E4D-7269D62B50B9}" srcOrd="1" destOrd="0" presId="urn:microsoft.com/office/officeart/2005/8/layout/process1"/>
    <dgm:cxn modelId="{3D128793-8BB7-CF4E-8296-4D3F138C9A26}" type="presOf" srcId="{6F17F999-667C-3644-B62A-CED9D7B38FC1}" destId="{012AEB85-AE9E-E74D-9776-331454723A15}" srcOrd="1" destOrd="0" presId="urn:microsoft.com/office/officeart/2005/8/layout/process1"/>
    <dgm:cxn modelId="{B9375DA5-4BF8-6A43-88BF-BED7B3637900}" type="presOf" srcId="{687D6C88-1A1A-0B44-B6B3-B04553F03A34}" destId="{5FB0E20D-5CC0-0C49-A4E2-2D15A09275DB}" srcOrd="0" destOrd="0" presId="urn:microsoft.com/office/officeart/2005/8/layout/process1"/>
    <dgm:cxn modelId="{8F8BBEAB-23D4-994D-A2AE-9EEB6F449453}" srcId="{EF01C6DC-8168-2D46-9751-9CCE044A8149}" destId="{687D6C88-1A1A-0B44-B6B3-B04553F03A34}" srcOrd="2" destOrd="0" parTransId="{03130D48-3DA9-0E49-8D24-2FB42A6D8465}" sibTransId="{5BF9CC2C-83F2-CF4B-A8E7-795CBD48C0A6}"/>
    <dgm:cxn modelId="{E32016AE-7F02-BC4D-8649-B069796349F4}" srcId="{EF01C6DC-8168-2D46-9751-9CCE044A8149}" destId="{CAB86413-BB2A-024D-AFCD-75A05AF7EC72}" srcOrd="0" destOrd="0" parTransId="{5C715150-C1DB-FF4F-9765-15DB1E4A5D7F}" sibTransId="{6F17F999-667C-3644-B62A-CED9D7B38FC1}"/>
    <dgm:cxn modelId="{5A7C4DB3-044B-BD4E-94EB-68068518A923}" type="presOf" srcId="{CAB86413-BB2A-024D-AFCD-75A05AF7EC72}" destId="{E9FA47B5-80CC-AC45-9CCB-74A2AE9E2DE0}" srcOrd="0" destOrd="0" presId="urn:microsoft.com/office/officeart/2005/8/layout/process1"/>
    <dgm:cxn modelId="{1D0142DC-D09D-FE48-8ACD-B16A7C8C1813}" type="presOf" srcId="{6F17F999-667C-3644-B62A-CED9D7B38FC1}" destId="{76E7D7F4-CC5E-1C4B-B11B-648C3491AAFB}" srcOrd="0" destOrd="0" presId="urn:microsoft.com/office/officeart/2005/8/layout/process1"/>
    <dgm:cxn modelId="{6B99CE03-09C6-114D-81BD-D2E893108F83}" type="presParOf" srcId="{85FB60BB-AC9A-8A4E-BFC3-1A65DAE5743E}" destId="{E9FA47B5-80CC-AC45-9CCB-74A2AE9E2DE0}" srcOrd="0" destOrd="0" presId="urn:microsoft.com/office/officeart/2005/8/layout/process1"/>
    <dgm:cxn modelId="{B106B47A-C069-3241-96AA-35C7248165E7}" type="presParOf" srcId="{85FB60BB-AC9A-8A4E-BFC3-1A65DAE5743E}" destId="{76E7D7F4-CC5E-1C4B-B11B-648C3491AAFB}" srcOrd="1" destOrd="0" presId="urn:microsoft.com/office/officeart/2005/8/layout/process1"/>
    <dgm:cxn modelId="{8C98BA47-CECB-774C-ACBB-FA5A04BAF1FE}" type="presParOf" srcId="{76E7D7F4-CC5E-1C4B-B11B-648C3491AAFB}" destId="{012AEB85-AE9E-E74D-9776-331454723A15}" srcOrd="0" destOrd="0" presId="urn:microsoft.com/office/officeart/2005/8/layout/process1"/>
    <dgm:cxn modelId="{3A23BA34-0BE2-1249-8E32-10BDA6E41EC5}" type="presParOf" srcId="{85FB60BB-AC9A-8A4E-BFC3-1A65DAE5743E}" destId="{F3D0618A-F66F-734F-8F0B-7E816779CFC0}" srcOrd="2" destOrd="0" presId="urn:microsoft.com/office/officeart/2005/8/layout/process1"/>
    <dgm:cxn modelId="{6B621AEA-D89D-6543-82B4-8AFDC8FEF522}" type="presParOf" srcId="{85FB60BB-AC9A-8A4E-BFC3-1A65DAE5743E}" destId="{4643BC82-4863-7147-857F-36FE3BB809AE}" srcOrd="3" destOrd="0" presId="urn:microsoft.com/office/officeart/2005/8/layout/process1"/>
    <dgm:cxn modelId="{0D1B8719-2A0B-614D-BCFA-D5912DA1F7BA}" type="presParOf" srcId="{4643BC82-4863-7147-857F-36FE3BB809AE}" destId="{6F75EF9E-4A7D-DE4D-8E4D-7269D62B50B9}" srcOrd="0" destOrd="0" presId="urn:microsoft.com/office/officeart/2005/8/layout/process1"/>
    <dgm:cxn modelId="{3EC2762B-4F4E-2641-8F44-CF4F2760DEED}" type="presParOf" srcId="{85FB60BB-AC9A-8A4E-BFC3-1A65DAE5743E}" destId="{5FB0E20D-5CC0-0C49-A4E2-2D15A09275D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9AAF34-851E-43D9-BC7A-D09CA6C3BBB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FC91E3-97FA-4448-88D3-439E94600C8C}">
      <dgm:prSet/>
      <dgm:spPr/>
      <dgm:t>
        <a:bodyPr/>
        <a:lstStyle/>
        <a:p>
          <a:r>
            <a:rPr lang="en-US" dirty="0"/>
            <a:t>Fellowships via Yale</a:t>
          </a:r>
        </a:p>
      </dgm:t>
    </dgm:pt>
    <dgm:pt modelId="{24B4778B-DCFC-4E9A-AD2C-EFDD5A4B36D1}" type="parTrans" cxnId="{3D7116E5-79F1-4381-A959-A1589FE8564F}">
      <dgm:prSet/>
      <dgm:spPr/>
      <dgm:t>
        <a:bodyPr/>
        <a:lstStyle/>
        <a:p>
          <a:endParaRPr lang="en-US"/>
        </a:p>
      </dgm:t>
    </dgm:pt>
    <dgm:pt modelId="{3810A8F2-329E-4112-8B28-C0EEFBBAC405}" type="sibTrans" cxnId="{3D7116E5-79F1-4381-A959-A1589FE8564F}">
      <dgm:prSet/>
      <dgm:spPr/>
      <dgm:t>
        <a:bodyPr/>
        <a:lstStyle/>
        <a:p>
          <a:endParaRPr lang="en-US"/>
        </a:p>
      </dgm:t>
    </dgm:pt>
    <dgm:pt modelId="{2A74991D-F7B9-4EF1-BD55-F165D40A70BA}">
      <dgm:prSet/>
      <dgm:spPr/>
      <dgm:t>
        <a:bodyPr/>
        <a:lstStyle/>
        <a:p>
          <a:r>
            <a:rPr lang="en-US"/>
            <a:t>Direct-apply fellowships</a:t>
          </a:r>
        </a:p>
      </dgm:t>
    </dgm:pt>
    <dgm:pt modelId="{01DD349A-C89A-4C7F-88D2-185E994F76B1}" type="parTrans" cxnId="{9F85DF31-C75C-4CFF-A02F-8A8E5147F271}">
      <dgm:prSet/>
      <dgm:spPr/>
      <dgm:t>
        <a:bodyPr/>
        <a:lstStyle/>
        <a:p>
          <a:endParaRPr lang="en-US"/>
        </a:p>
      </dgm:t>
    </dgm:pt>
    <dgm:pt modelId="{99B3AF77-94E1-489E-8883-94F2DB55C89C}" type="sibTrans" cxnId="{9F85DF31-C75C-4CFF-A02F-8A8E5147F271}">
      <dgm:prSet/>
      <dgm:spPr/>
      <dgm:t>
        <a:bodyPr/>
        <a:lstStyle/>
        <a:p>
          <a:endParaRPr lang="en-US"/>
        </a:p>
      </dgm:t>
    </dgm:pt>
    <dgm:pt modelId="{44441CB4-C8E3-423F-B8CA-563D473744C9}">
      <dgm:prSet/>
      <dgm:spPr/>
      <dgm:t>
        <a:bodyPr/>
        <a:lstStyle/>
        <a:p>
          <a:r>
            <a:rPr lang="en-US"/>
            <a:t>Department/University based funding for international students</a:t>
          </a:r>
        </a:p>
      </dgm:t>
    </dgm:pt>
    <dgm:pt modelId="{F3575BBD-5490-4A12-A6EC-64035F6B1D4B}" type="parTrans" cxnId="{0FB86440-F27A-4C0B-A686-FDE8B32AEB9B}">
      <dgm:prSet/>
      <dgm:spPr/>
      <dgm:t>
        <a:bodyPr/>
        <a:lstStyle/>
        <a:p>
          <a:endParaRPr lang="en-US"/>
        </a:p>
      </dgm:t>
    </dgm:pt>
    <dgm:pt modelId="{A4AB7E10-01A8-453B-88B7-F030A4539367}" type="sibTrans" cxnId="{0FB86440-F27A-4C0B-A686-FDE8B32AEB9B}">
      <dgm:prSet/>
      <dgm:spPr/>
      <dgm:t>
        <a:bodyPr/>
        <a:lstStyle/>
        <a:p>
          <a:endParaRPr lang="en-US"/>
        </a:p>
      </dgm:t>
    </dgm:pt>
    <dgm:pt modelId="{7E4A1037-4492-4ECF-BB09-9C21012E4EE9}" type="pres">
      <dgm:prSet presAssocID="{499AAF34-851E-43D9-BC7A-D09CA6C3BBB5}" presName="root" presStyleCnt="0">
        <dgm:presLayoutVars>
          <dgm:dir/>
          <dgm:resizeHandles val="exact"/>
        </dgm:presLayoutVars>
      </dgm:prSet>
      <dgm:spPr/>
    </dgm:pt>
    <dgm:pt modelId="{1D20DF51-C519-411B-B9F1-8FD9A6532036}" type="pres">
      <dgm:prSet presAssocID="{54FC91E3-97FA-4448-88D3-439E94600C8C}" presName="compNode" presStyleCnt="0"/>
      <dgm:spPr/>
    </dgm:pt>
    <dgm:pt modelId="{5F116876-FB25-4211-8348-78801ECFA3A1}" type="pres">
      <dgm:prSet presAssocID="{54FC91E3-97FA-4448-88D3-439E94600C8C}" presName="bgRect" presStyleLbl="bgShp" presStyleIdx="0" presStyleCnt="3"/>
      <dgm:spPr/>
    </dgm:pt>
    <dgm:pt modelId="{92710475-A03D-421D-80F0-8FFEC22A4026}" type="pres">
      <dgm:prSet presAssocID="{54FC91E3-97FA-4448-88D3-439E94600C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0467CFB6-C347-4130-9FCD-96B233D51C02}" type="pres">
      <dgm:prSet presAssocID="{54FC91E3-97FA-4448-88D3-439E94600C8C}" presName="spaceRect" presStyleCnt="0"/>
      <dgm:spPr/>
    </dgm:pt>
    <dgm:pt modelId="{791CA492-C88B-44F6-9DAE-4A63134EC788}" type="pres">
      <dgm:prSet presAssocID="{54FC91E3-97FA-4448-88D3-439E94600C8C}" presName="parTx" presStyleLbl="revTx" presStyleIdx="0" presStyleCnt="3">
        <dgm:presLayoutVars>
          <dgm:chMax val="0"/>
          <dgm:chPref val="0"/>
        </dgm:presLayoutVars>
      </dgm:prSet>
      <dgm:spPr/>
    </dgm:pt>
    <dgm:pt modelId="{7706407B-91C8-4B16-9260-4878D513BDB1}" type="pres">
      <dgm:prSet presAssocID="{3810A8F2-329E-4112-8B28-C0EEFBBAC405}" presName="sibTrans" presStyleCnt="0"/>
      <dgm:spPr/>
    </dgm:pt>
    <dgm:pt modelId="{DFEFC72C-F0DA-4549-A8E1-AFAADEC8D1F6}" type="pres">
      <dgm:prSet presAssocID="{2A74991D-F7B9-4EF1-BD55-F165D40A70BA}" presName="compNode" presStyleCnt="0"/>
      <dgm:spPr/>
    </dgm:pt>
    <dgm:pt modelId="{71615DBD-BA9D-47F1-BD68-D95CC70FA860}" type="pres">
      <dgm:prSet presAssocID="{2A74991D-F7B9-4EF1-BD55-F165D40A70BA}" presName="bgRect" presStyleLbl="bgShp" presStyleIdx="1" presStyleCnt="3"/>
      <dgm:spPr/>
    </dgm:pt>
    <dgm:pt modelId="{E8E5988D-D32E-402E-B76D-5068F681FA47}" type="pres">
      <dgm:prSet presAssocID="{2A74991D-F7B9-4EF1-BD55-F165D40A70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A536DB2-A808-4073-8B0D-292C16C966F2}" type="pres">
      <dgm:prSet presAssocID="{2A74991D-F7B9-4EF1-BD55-F165D40A70BA}" presName="spaceRect" presStyleCnt="0"/>
      <dgm:spPr/>
    </dgm:pt>
    <dgm:pt modelId="{27785760-C4D5-4B78-B85A-4B5AB583DE41}" type="pres">
      <dgm:prSet presAssocID="{2A74991D-F7B9-4EF1-BD55-F165D40A70BA}" presName="parTx" presStyleLbl="revTx" presStyleIdx="1" presStyleCnt="3">
        <dgm:presLayoutVars>
          <dgm:chMax val="0"/>
          <dgm:chPref val="0"/>
        </dgm:presLayoutVars>
      </dgm:prSet>
      <dgm:spPr/>
    </dgm:pt>
    <dgm:pt modelId="{06D377B5-627D-49E9-9420-5A493F57493A}" type="pres">
      <dgm:prSet presAssocID="{99B3AF77-94E1-489E-8883-94F2DB55C89C}" presName="sibTrans" presStyleCnt="0"/>
      <dgm:spPr/>
    </dgm:pt>
    <dgm:pt modelId="{FEFCE00B-8AE6-4137-8200-E0EE61B567C3}" type="pres">
      <dgm:prSet presAssocID="{44441CB4-C8E3-423F-B8CA-563D473744C9}" presName="compNode" presStyleCnt="0"/>
      <dgm:spPr/>
    </dgm:pt>
    <dgm:pt modelId="{08C951FD-B50E-442E-A9F5-B5C0F5D9CB26}" type="pres">
      <dgm:prSet presAssocID="{44441CB4-C8E3-423F-B8CA-563D473744C9}" presName="bgRect" presStyleLbl="bgShp" presStyleIdx="2" presStyleCnt="3"/>
      <dgm:spPr/>
    </dgm:pt>
    <dgm:pt modelId="{B8949653-65C5-4ACA-989E-BA7A2638DDD2}" type="pres">
      <dgm:prSet presAssocID="{44441CB4-C8E3-423F-B8CA-563D473744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5C494C2-09F5-4ED3-9112-14D5CC46E480}" type="pres">
      <dgm:prSet presAssocID="{44441CB4-C8E3-423F-B8CA-563D473744C9}" presName="spaceRect" presStyleCnt="0"/>
      <dgm:spPr/>
    </dgm:pt>
    <dgm:pt modelId="{E0BD87DE-EE4D-4C4A-83A8-16EAAE00C711}" type="pres">
      <dgm:prSet presAssocID="{44441CB4-C8E3-423F-B8CA-563D473744C9}" presName="parTx" presStyleLbl="revTx" presStyleIdx="2" presStyleCnt="3">
        <dgm:presLayoutVars>
          <dgm:chMax val="0"/>
          <dgm:chPref val="0"/>
        </dgm:presLayoutVars>
      </dgm:prSet>
      <dgm:spPr/>
    </dgm:pt>
  </dgm:ptLst>
  <dgm:cxnLst>
    <dgm:cxn modelId="{9F85DF31-C75C-4CFF-A02F-8A8E5147F271}" srcId="{499AAF34-851E-43D9-BC7A-D09CA6C3BBB5}" destId="{2A74991D-F7B9-4EF1-BD55-F165D40A70BA}" srcOrd="1" destOrd="0" parTransId="{01DD349A-C89A-4C7F-88D2-185E994F76B1}" sibTransId="{99B3AF77-94E1-489E-8883-94F2DB55C89C}"/>
    <dgm:cxn modelId="{0FB86440-F27A-4C0B-A686-FDE8B32AEB9B}" srcId="{499AAF34-851E-43D9-BC7A-D09CA6C3BBB5}" destId="{44441CB4-C8E3-423F-B8CA-563D473744C9}" srcOrd="2" destOrd="0" parTransId="{F3575BBD-5490-4A12-A6EC-64035F6B1D4B}" sibTransId="{A4AB7E10-01A8-453B-88B7-F030A4539367}"/>
    <dgm:cxn modelId="{A09E184F-0B71-490E-B1A4-75B391CD9E67}" type="presOf" srcId="{2A74991D-F7B9-4EF1-BD55-F165D40A70BA}" destId="{27785760-C4D5-4B78-B85A-4B5AB583DE41}" srcOrd="0" destOrd="0" presId="urn:microsoft.com/office/officeart/2018/2/layout/IconVerticalSolidList"/>
    <dgm:cxn modelId="{DBDA96A2-CB34-4935-BEE4-42590AEFB217}" type="presOf" srcId="{44441CB4-C8E3-423F-B8CA-563D473744C9}" destId="{E0BD87DE-EE4D-4C4A-83A8-16EAAE00C711}" srcOrd="0" destOrd="0" presId="urn:microsoft.com/office/officeart/2018/2/layout/IconVerticalSolidList"/>
    <dgm:cxn modelId="{4D60B0DE-C832-4B58-AF35-A03B35B2C0B1}" type="presOf" srcId="{54FC91E3-97FA-4448-88D3-439E94600C8C}" destId="{791CA492-C88B-44F6-9DAE-4A63134EC788}" srcOrd="0" destOrd="0" presId="urn:microsoft.com/office/officeart/2018/2/layout/IconVerticalSolidList"/>
    <dgm:cxn modelId="{A278F0E4-582F-40D3-8EA4-DBDFADA3584D}" type="presOf" srcId="{499AAF34-851E-43D9-BC7A-D09CA6C3BBB5}" destId="{7E4A1037-4492-4ECF-BB09-9C21012E4EE9}" srcOrd="0" destOrd="0" presId="urn:microsoft.com/office/officeart/2018/2/layout/IconVerticalSolidList"/>
    <dgm:cxn modelId="{3D7116E5-79F1-4381-A959-A1589FE8564F}" srcId="{499AAF34-851E-43D9-BC7A-D09CA6C3BBB5}" destId="{54FC91E3-97FA-4448-88D3-439E94600C8C}" srcOrd="0" destOrd="0" parTransId="{24B4778B-DCFC-4E9A-AD2C-EFDD5A4B36D1}" sibTransId="{3810A8F2-329E-4112-8B28-C0EEFBBAC405}"/>
    <dgm:cxn modelId="{F58ACBE9-210D-41CE-94BD-15C4754DE2EA}" type="presParOf" srcId="{7E4A1037-4492-4ECF-BB09-9C21012E4EE9}" destId="{1D20DF51-C519-411B-B9F1-8FD9A6532036}" srcOrd="0" destOrd="0" presId="urn:microsoft.com/office/officeart/2018/2/layout/IconVerticalSolidList"/>
    <dgm:cxn modelId="{EE7CF5FE-7D2E-4A10-AF50-62746FAF929C}" type="presParOf" srcId="{1D20DF51-C519-411B-B9F1-8FD9A6532036}" destId="{5F116876-FB25-4211-8348-78801ECFA3A1}" srcOrd="0" destOrd="0" presId="urn:microsoft.com/office/officeart/2018/2/layout/IconVerticalSolidList"/>
    <dgm:cxn modelId="{8129EFA0-3036-4EFB-9ADC-E2B300A04BF5}" type="presParOf" srcId="{1D20DF51-C519-411B-B9F1-8FD9A6532036}" destId="{92710475-A03D-421D-80F0-8FFEC22A4026}" srcOrd="1" destOrd="0" presId="urn:microsoft.com/office/officeart/2018/2/layout/IconVerticalSolidList"/>
    <dgm:cxn modelId="{BFE38B8D-59AA-49A7-B30D-CD4B5E62A07F}" type="presParOf" srcId="{1D20DF51-C519-411B-B9F1-8FD9A6532036}" destId="{0467CFB6-C347-4130-9FCD-96B233D51C02}" srcOrd="2" destOrd="0" presId="urn:microsoft.com/office/officeart/2018/2/layout/IconVerticalSolidList"/>
    <dgm:cxn modelId="{3166A48F-0C72-4DDD-BF60-F4F89098F4EE}" type="presParOf" srcId="{1D20DF51-C519-411B-B9F1-8FD9A6532036}" destId="{791CA492-C88B-44F6-9DAE-4A63134EC788}" srcOrd="3" destOrd="0" presId="urn:microsoft.com/office/officeart/2018/2/layout/IconVerticalSolidList"/>
    <dgm:cxn modelId="{5CB7EFD1-D623-4D3F-AA26-EADEE63ABACB}" type="presParOf" srcId="{7E4A1037-4492-4ECF-BB09-9C21012E4EE9}" destId="{7706407B-91C8-4B16-9260-4878D513BDB1}" srcOrd="1" destOrd="0" presId="urn:microsoft.com/office/officeart/2018/2/layout/IconVerticalSolidList"/>
    <dgm:cxn modelId="{80AFE0E9-33FF-4242-8E21-6D69706BFC9C}" type="presParOf" srcId="{7E4A1037-4492-4ECF-BB09-9C21012E4EE9}" destId="{DFEFC72C-F0DA-4549-A8E1-AFAADEC8D1F6}" srcOrd="2" destOrd="0" presId="urn:microsoft.com/office/officeart/2018/2/layout/IconVerticalSolidList"/>
    <dgm:cxn modelId="{0405BFDD-8D9E-42E7-9277-B4A927C7D564}" type="presParOf" srcId="{DFEFC72C-F0DA-4549-A8E1-AFAADEC8D1F6}" destId="{71615DBD-BA9D-47F1-BD68-D95CC70FA860}" srcOrd="0" destOrd="0" presId="urn:microsoft.com/office/officeart/2018/2/layout/IconVerticalSolidList"/>
    <dgm:cxn modelId="{77FB70AE-E693-4419-A9EA-3926953A01B6}" type="presParOf" srcId="{DFEFC72C-F0DA-4549-A8E1-AFAADEC8D1F6}" destId="{E8E5988D-D32E-402E-B76D-5068F681FA47}" srcOrd="1" destOrd="0" presId="urn:microsoft.com/office/officeart/2018/2/layout/IconVerticalSolidList"/>
    <dgm:cxn modelId="{EEC7CA46-E544-4FE7-8D82-9FA76296176B}" type="presParOf" srcId="{DFEFC72C-F0DA-4549-A8E1-AFAADEC8D1F6}" destId="{2A536DB2-A808-4073-8B0D-292C16C966F2}" srcOrd="2" destOrd="0" presId="urn:microsoft.com/office/officeart/2018/2/layout/IconVerticalSolidList"/>
    <dgm:cxn modelId="{F3B3D7B0-CC08-48CD-88D3-36706221D32F}" type="presParOf" srcId="{DFEFC72C-F0DA-4549-A8E1-AFAADEC8D1F6}" destId="{27785760-C4D5-4B78-B85A-4B5AB583DE41}" srcOrd="3" destOrd="0" presId="urn:microsoft.com/office/officeart/2018/2/layout/IconVerticalSolidList"/>
    <dgm:cxn modelId="{8087AF2D-FFE6-4457-8831-FF1429FC63C2}" type="presParOf" srcId="{7E4A1037-4492-4ECF-BB09-9C21012E4EE9}" destId="{06D377B5-627D-49E9-9420-5A493F57493A}" srcOrd="3" destOrd="0" presId="urn:microsoft.com/office/officeart/2018/2/layout/IconVerticalSolidList"/>
    <dgm:cxn modelId="{39F88C2C-7549-4DAC-9392-553E97598248}" type="presParOf" srcId="{7E4A1037-4492-4ECF-BB09-9C21012E4EE9}" destId="{FEFCE00B-8AE6-4137-8200-E0EE61B567C3}" srcOrd="4" destOrd="0" presId="urn:microsoft.com/office/officeart/2018/2/layout/IconVerticalSolidList"/>
    <dgm:cxn modelId="{2FCE4790-5C3D-4094-AF24-DBABC53209A3}" type="presParOf" srcId="{FEFCE00B-8AE6-4137-8200-E0EE61B567C3}" destId="{08C951FD-B50E-442E-A9F5-B5C0F5D9CB26}" srcOrd="0" destOrd="0" presId="urn:microsoft.com/office/officeart/2018/2/layout/IconVerticalSolidList"/>
    <dgm:cxn modelId="{2107E8B6-3703-41EB-9BBC-6C4B2C13D0ED}" type="presParOf" srcId="{FEFCE00B-8AE6-4137-8200-E0EE61B567C3}" destId="{B8949653-65C5-4ACA-989E-BA7A2638DDD2}" srcOrd="1" destOrd="0" presId="urn:microsoft.com/office/officeart/2018/2/layout/IconVerticalSolidList"/>
    <dgm:cxn modelId="{9790252E-7592-43F6-B4D8-08AA9B042071}" type="presParOf" srcId="{FEFCE00B-8AE6-4137-8200-E0EE61B567C3}" destId="{05C494C2-09F5-4ED3-9112-14D5CC46E480}" srcOrd="2" destOrd="0" presId="urn:microsoft.com/office/officeart/2018/2/layout/IconVerticalSolidList"/>
    <dgm:cxn modelId="{2346DD13-56AA-45C9-B4FE-CAB81832B0EB}" type="presParOf" srcId="{FEFCE00B-8AE6-4137-8200-E0EE61B567C3}" destId="{E0BD87DE-EE4D-4C4A-83A8-16EAAE00C7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47B5-80CC-AC45-9CCB-74A2AE9E2DE0}">
      <dsp:nvSpPr>
        <dsp:cNvPr id="0" name=""/>
        <dsp:cNvSpPr/>
      </dsp:nvSpPr>
      <dsp:spPr>
        <a:xfrm>
          <a:off x="8543" y="1245322"/>
          <a:ext cx="2553467" cy="1532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Oxford, Cambridge, and London</a:t>
          </a:r>
        </a:p>
      </dsp:txBody>
      <dsp:txXfrm>
        <a:off x="53416" y="1290195"/>
        <a:ext cx="2463721" cy="1442334"/>
      </dsp:txXfrm>
    </dsp:sp>
    <dsp:sp modelId="{76E7D7F4-CC5E-1C4B-B11B-648C3491AAFB}">
      <dsp:nvSpPr>
        <dsp:cNvPr id="0" name=""/>
        <dsp:cNvSpPr/>
      </dsp:nvSpPr>
      <dsp:spPr>
        <a:xfrm>
          <a:off x="2817357" y="1694732"/>
          <a:ext cx="541335" cy="633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817357" y="1821384"/>
        <a:ext cx="378935" cy="379955"/>
      </dsp:txXfrm>
    </dsp:sp>
    <dsp:sp modelId="{F3D0618A-F66F-734F-8F0B-7E816779CFC0}">
      <dsp:nvSpPr>
        <dsp:cNvPr id="0" name=""/>
        <dsp:cNvSpPr/>
      </dsp:nvSpPr>
      <dsp:spPr>
        <a:xfrm>
          <a:off x="3583397" y="1245322"/>
          <a:ext cx="2553467" cy="1532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Russell Group Universities</a:t>
          </a:r>
        </a:p>
      </dsp:txBody>
      <dsp:txXfrm>
        <a:off x="3628270" y="1290195"/>
        <a:ext cx="2463721" cy="1442334"/>
      </dsp:txXfrm>
    </dsp:sp>
    <dsp:sp modelId="{4643BC82-4863-7147-857F-36FE3BB809AE}">
      <dsp:nvSpPr>
        <dsp:cNvPr id="0" name=""/>
        <dsp:cNvSpPr/>
      </dsp:nvSpPr>
      <dsp:spPr>
        <a:xfrm>
          <a:off x="6392211" y="1694732"/>
          <a:ext cx="541335" cy="6332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392211" y="1821384"/>
        <a:ext cx="378935" cy="379955"/>
      </dsp:txXfrm>
    </dsp:sp>
    <dsp:sp modelId="{5FB0E20D-5CC0-0C49-A4E2-2D15A09275DB}">
      <dsp:nvSpPr>
        <dsp:cNvPr id="0" name=""/>
        <dsp:cNvSpPr/>
      </dsp:nvSpPr>
      <dsp:spPr>
        <a:xfrm>
          <a:off x="7158251" y="1245322"/>
          <a:ext cx="2553467" cy="1532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Application Tips</a:t>
          </a:r>
        </a:p>
      </dsp:txBody>
      <dsp:txXfrm>
        <a:off x="7203124" y="1290195"/>
        <a:ext cx="2463721" cy="144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16876-FB25-4211-8348-78801ECFA3A1}">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10475-A03D-421D-80F0-8FFEC22A4026}">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1CA492-C88B-44F6-9DAE-4A63134EC788}">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Fellowships via Yale</a:t>
          </a:r>
        </a:p>
      </dsp:txBody>
      <dsp:txXfrm>
        <a:off x="1623616" y="600"/>
        <a:ext cx="4018358" cy="1405728"/>
      </dsp:txXfrm>
    </dsp:sp>
    <dsp:sp modelId="{71615DBD-BA9D-47F1-BD68-D95CC70FA860}">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5988D-D32E-402E-B76D-5068F681FA47}">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785760-C4D5-4B78-B85A-4B5AB583DE41}">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Direct-apply fellowships</a:t>
          </a:r>
        </a:p>
      </dsp:txBody>
      <dsp:txXfrm>
        <a:off x="1623616" y="1757760"/>
        <a:ext cx="4018358" cy="1405728"/>
      </dsp:txXfrm>
    </dsp:sp>
    <dsp:sp modelId="{08C951FD-B50E-442E-A9F5-B5C0F5D9CB26}">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49653-65C5-4ACA-989E-BA7A2638DDD2}">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D87DE-EE4D-4C4A-83A8-16EAAE00C711}">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Department/University based funding for international students</a:t>
          </a:r>
        </a:p>
      </dsp:txBody>
      <dsp:txXfrm>
        <a:off x="1623616" y="3514921"/>
        <a:ext cx="4018358" cy="14057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A6662E-FAF4-44BC-88B5-85A7CBFB6D30}" type="datetime1">
              <a:rPr lang="en-US" smtClean="0"/>
              <a:pPr/>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093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1121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5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4/9/24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3827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833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4/9/24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3061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4/9/24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795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4/9/24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3902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4/9/24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0815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4/9/24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826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4/9/24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78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E0CF6C-748E-4B7A-BC8B-3011EF78ED13}" type="datetime1">
              <a:rPr lang="en-US" smtClean="0"/>
              <a:pPr/>
              <a:t>4/9/24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B850FF-6169-4056-8077-06FFA93A5366}"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5895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225310&amp;picture=cambridge-city-architecture"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russellgroup.ac.uk/about/our-universities/"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https://www.topuniversities.com/university-rankings" TargetMode="Externa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s://www.timeshighereducation.com/world-university-rankings"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marshallscholarship.org/partners/partner-universitie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59632563@N04/6733769739" TargetMode="External"/><Relationship Id="rId7" Type="http://schemas.openxmlformats.org/officeDocument/2006/relationships/hyperlink" Target="https://funding.yale.edu/prepare-apply/plan-your-application"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funding.yale.edu/previous-winners" TargetMode="External"/><Relationship Id="rId5" Type="http://schemas.openxmlformats.org/officeDocument/2006/relationships/hyperlink" Target="https://www.marshallscholarship.org/apply/course-search" TargetMode="External"/><Relationship Id="rId4" Type="http://schemas.openxmlformats.org/officeDocument/2006/relationships/hyperlink" Target="https://funding.yale.edu/find-funding/finding-uk-graduate-cours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study-uk.britishcouncil.org/" TargetMode="External"/><Relationship Id="rId2" Type="http://schemas.openxmlformats.org/officeDocument/2006/relationships/hyperlink" Target="https://funding.yale.edu/find-funding/uk-fellowships-direct-applic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pound-coins-currency-bank-note-414418/"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brighton.ac.uk/digitalliteracies/2016/07/01/managing-time/"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m.ac.uk/stories/cambridge-nobel-laureat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thecompleteuniversityguide.co.uk/universities/city-university-of-london" TargetMode="External"/><Relationship Id="rId3" Type="http://schemas.openxmlformats.org/officeDocument/2006/relationships/hyperlink" Target="https://www.thecompleteuniversityguide.co.uk/universities/london-school-of-economics-and-political-science-university-of-london" TargetMode="External"/><Relationship Id="rId7" Type="http://schemas.openxmlformats.org/officeDocument/2006/relationships/hyperlink" Target="https://www.thecompleteuniversityguide.co.uk/universities/university-of-arts-london" TargetMode="External"/><Relationship Id="rId12" Type="http://schemas.openxmlformats.org/officeDocument/2006/relationships/hyperlink" Target="https://www.thecompleteuniversityguide.co.uk/universities/goldsmiths-university-of-london"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thecompleteuniversityguide.co.uk/universities/kings-college-london-university-of-london" TargetMode="External"/><Relationship Id="rId11" Type="http://schemas.openxmlformats.org/officeDocument/2006/relationships/hyperlink" Target="https://www.thecompleteuniversityguide.co.uk/universities/soas-university-of-london" TargetMode="External"/><Relationship Id="rId5" Type="http://schemas.openxmlformats.org/officeDocument/2006/relationships/hyperlink" Target="https://www.thecompleteuniversityguide.co.uk/universities/ucl-university-college-london" TargetMode="External"/><Relationship Id="rId10" Type="http://schemas.openxmlformats.org/officeDocument/2006/relationships/hyperlink" Target="https://www.thecompleteuniversityguide.co.uk/universities/university-of-west-london" TargetMode="External"/><Relationship Id="rId4" Type="http://schemas.openxmlformats.org/officeDocument/2006/relationships/hyperlink" Target="https://www.thecompleteuniversityguide.co.uk/universities/imperial-college-london" TargetMode="External"/><Relationship Id="rId9" Type="http://schemas.openxmlformats.org/officeDocument/2006/relationships/hyperlink" Target="https://www.thecompleteuniversityguide.co.uk/universities/queen-mary-university-of-lond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8A8A71-24DD-1CB3-3077-4CC11B6660A5}"/>
              </a:ext>
            </a:extLst>
          </p:cNvPr>
          <p:cNvPicPr>
            <a:picLocks noChangeAspect="1"/>
          </p:cNvPicPr>
          <p:nvPr/>
        </p:nvPicPr>
        <p:blipFill rotWithShape="1">
          <a:blip r:embed="rId2" cstate="screen">
            <a:alphaModFix amt="4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r="-1"/>
          <a:stretch/>
        </p:blipFill>
        <p:spPr>
          <a:xfrm>
            <a:off x="1544" y="698"/>
            <a:ext cx="12188932" cy="6856614"/>
          </a:xfrm>
          <a:prstGeom prst="rect">
            <a:avLst/>
          </a:prstGeom>
        </p:spPr>
      </p:pic>
      <p:sp>
        <p:nvSpPr>
          <p:cNvPr id="2" name="Title 1">
            <a:extLst>
              <a:ext uri="{FF2B5EF4-FFF2-40B4-BE49-F238E27FC236}">
                <a16:creationId xmlns:a16="http://schemas.microsoft.com/office/drawing/2014/main" id="{7436353F-95AE-B43A-F095-A08E1BB5A43E}"/>
              </a:ext>
            </a:extLst>
          </p:cNvPr>
          <p:cNvSpPr>
            <a:spLocks noGrp="1"/>
          </p:cNvSpPr>
          <p:nvPr>
            <p:ph type="ctrTitle"/>
          </p:nvPr>
        </p:nvSpPr>
        <p:spPr>
          <a:xfrm>
            <a:off x="643467" y="643467"/>
            <a:ext cx="7164674" cy="5571066"/>
          </a:xfrm>
        </p:spPr>
        <p:txBody>
          <a:bodyPr>
            <a:normAutofit/>
          </a:bodyPr>
          <a:lstStyle/>
          <a:p>
            <a:r>
              <a:rPr lang="en-US" sz="6600">
                <a:solidFill>
                  <a:schemeClr val="tx1"/>
                </a:solidFill>
              </a:rPr>
              <a:t>Selecting UK Universities </a:t>
            </a:r>
            <a:br>
              <a:rPr lang="en-US" sz="6600">
                <a:solidFill>
                  <a:schemeClr val="tx1"/>
                </a:solidFill>
              </a:rPr>
            </a:br>
            <a:r>
              <a:rPr lang="en-US" sz="6600">
                <a:solidFill>
                  <a:schemeClr val="tx1"/>
                </a:solidFill>
              </a:rPr>
              <a:t>for Graduate STudy</a:t>
            </a:r>
          </a:p>
        </p:txBody>
      </p:sp>
      <p:cxnSp>
        <p:nvCxnSpPr>
          <p:cNvPr id="24" name="Straight Connector 2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159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FF3BB93-1833-CEF7-1418-A358AD928FC1}"/>
              </a:ext>
            </a:extLst>
          </p:cNvPr>
          <p:cNvPicPr>
            <a:picLocks noChangeAspect="1"/>
          </p:cNvPicPr>
          <p:nvPr/>
        </p:nvPicPr>
        <p:blipFill>
          <a:blip r:embed="rId2"/>
          <a:stretch>
            <a:fillRect/>
          </a:stretch>
        </p:blipFill>
        <p:spPr>
          <a:xfrm>
            <a:off x="9395081" y="4269438"/>
            <a:ext cx="1127760" cy="1127760"/>
          </a:xfrm>
          <a:prstGeom prst="rect">
            <a:avLst/>
          </a:prstGeom>
        </p:spPr>
      </p:pic>
      <p:sp>
        <p:nvSpPr>
          <p:cNvPr id="2" name="Title 1">
            <a:extLst>
              <a:ext uri="{FF2B5EF4-FFF2-40B4-BE49-F238E27FC236}">
                <a16:creationId xmlns:a16="http://schemas.microsoft.com/office/drawing/2014/main" id="{628B21AF-2A2A-F62E-6C79-F65CC8132BB9}"/>
              </a:ext>
            </a:extLst>
          </p:cNvPr>
          <p:cNvSpPr>
            <a:spLocks noGrp="1"/>
          </p:cNvSpPr>
          <p:nvPr>
            <p:ph type="title"/>
          </p:nvPr>
        </p:nvSpPr>
        <p:spPr/>
        <p:txBody>
          <a:bodyPr/>
          <a:lstStyle/>
          <a:p>
            <a:r>
              <a:rPr lang="en-US" dirty="0"/>
              <a:t>Choose the right course for you!</a:t>
            </a:r>
          </a:p>
        </p:txBody>
      </p:sp>
      <p:sp>
        <p:nvSpPr>
          <p:cNvPr id="3" name="Content Placeholder 2">
            <a:extLst>
              <a:ext uri="{FF2B5EF4-FFF2-40B4-BE49-F238E27FC236}">
                <a16:creationId xmlns:a16="http://schemas.microsoft.com/office/drawing/2014/main" id="{9004AD80-F326-66CB-E6AC-7C558D251249}"/>
              </a:ext>
            </a:extLst>
          </p:cNvPr>
          <p:cNvSpPr>
            <a:spLocks noGrp="1"/>
          </p:cNvSpPr>
          <p:nvPr>
            <p:ph idx="1"/>
          </p:nvPr>
        </p:nvSpPr>
        <p:spPr>
          <a:xfrm>
            <a:off x="802768" y="2028171"/>
            <a:ext cx="9720073" cy="4023360"/>
          </a:xfrm>
        </p:spPr>
        <p:txBody>
          <a:bodyPr/>
          <a:lstStyle/>
          <a:p>
            <a:r>
              <a:rPr lang="en-US" sz="2400" dirty="0"/>
              <a:t>There are many world-class universities in the UK and Ireland.</a:t>
            </a:r>
          </a:p>
          <a:p>
            <a:pPr>
              <a:buFont typeface="Courier New" panose="02070309020205020404" pitchFamily="49" charset="0"/>
              <a:buChar char="o"/>
            </a:pPr>
            <a:r>
              <a:rPr lang="en-US" sz="2400" dirty="0"/>
              <a:t>24 Russell group universities (world-class, research-intensive institutions)</a:t>
            </a:r>
          </a:p>
          <a:p>
            <a:r>
              <a:rPr lang="en-US" sz="2400" dirty="0">
                <a:hlinkClick r:id="rId3"/>
              </a:rPr>
              <a:t>https://russellgroup.ac.uk/about/our-universities/</a:t>
            </a:r>
            <a:endParaRPr lang="en-US" sz="2400" dirty="0"/>
          </a:p>
          <a:p>
            <a:pPr>
              <a:buFont typeface="Courier New" panose="02070309020205020404" pitchFamily="49" charset="0"/>
              <a:buChar char="o"/>
            </a:pPr>
            <a:r>
              <a:rPr lang="en-US" sz="2400" dirty="0"/>
              <a:t>Times Higher Education world university rankings</a:t>
            </a:r>
          </a:p>
          <a:p>
            <a:r>
              <a:rPr lang="en-US" sz="2400" dirty="0">
                <a:hlinkClick r:id="rId4"/>
              </a:rPr>
              <a:t>https://www.timeshighereducation.com/world-university-rankings</a:t>
            </a:r>
            <a:endParaRPr lang="en-US" sz="2400" dirty="0"/>
          </a:p>
          <a:p>
            <a:pPr>
              <a:buFont typeface="Courier New" panose="02070309020205020404" pitchFamily="49" charset="0"/>
              <a:buChar char="o"/>
            </a:pPr>
            <a:r>
              <a:rPr lang="en-US" sz="2400" dirty="0"/>
              <a:t>QS world university rankings</a:t>
            </a:r>
          </a:p>
          <a:p>
            <a:r>
              <a:rPr lang="en-US" sz="2400" dirty="0">
                <a:hlinkClick r:id="rId5"/>
              </a:rPr>
              <a:t>https://www.topuniversities.com/university-rankings</a:t>
            </a:r>
            <a:endParaRPr lang="en-US" sz="2400" dirty="0"/>
          </a:p>
          <a:p>
            <a:endParaRPr lang="en-US" dirty="0"/>
          </a:p>
        </p:txBody>
      </p:sp>
      <p:pic>
        <p:nvPicPr>
          <p:cNvPr id="5" name="Picture 4">
            <a:extLst>
              <a:ext uri="{FF2B5EF4-FFF2-40B4-BE49-F238E27FC236}">
                <a16:creationId xmlns:a16="http://schemas.microsoft.com/office/drawing/2014/main" id="{039417FE-3504-256B-541E-9352922687D7}"/>
              </a:ext>
            </a:extLst>
          </p:cNvPr>
          <p:cNvPicPr>
            <a:picLocks noChangeAspect="1"/>
          </p:cNvPicPr>
          <p:nvPr/>
        </p:nvPicPr>
        <p:blipFill>
          <a:blip r:embed="rId6"/>
          <a:stretch>
            <a:fillRect/>
          </a:stretch>
        </p:blipFill>
        <p:spPr>
          <a:xfrm>
            <a:off x="10778964" y="1638060"/>
            <a:ext cx="1127760" cy="1127760"/>
          </a:xfrm>
          <a:prstGeom prst="rect">
            <a:avLst/>
          </a:prstGeom>
        </p:spPr>
      </p:pic>
      <p:pic>
        <p:nvPicPr>
          <p:cNvPr id="7" name="Picture 6">
            <a:extLst>
              <a:ext uri="{FF2B5EF4-FFF2-40B4-BE49-F238E27FC236}">
                <a16:creationId xmlns:a16="http://schemas.microsoft.com/office/drawing/2014/main" id="{BFBEB918-95EB-E765-CC72-ED9A29E5D9D9}"/>
              </a:ext>
            </a:extLst>
          </p:cNvPr>
          <p:cNvPicPr>
            <a:picLocks noChangeAspect="1"/>
          </p:cNvPicPr>
          <p:nvPr/>
        </p:nvPicPr>
        <p:blipFill>
          <a:blip r:embed="rId7"/>
          <a:stretch>
            <a:fillRect/>
          </a:stretch>
        </p:blipFill>
        <p:spPr>
          <a:xfrm>
            <a:off x="10908435" y="4245790"/>
            <a:ext cx="1032510" cy="1032510"/>
          </a:xfrm>
          <a:prstGeom prst="rect">
            <a:avLst/>
          </a:prstGeom>
        </p:spPr>
      </p:pic>
      <p:pic>
        <p:nvPicPr>
          <p:cNvPr id="9" name="Picture 8">
            <a:extLst>
              <a:ext uri="{FF2B5EF4-FFF2-40B4-BE49-F238E27FC236}">
                <a16:creationId xmlns:a16="http://schemas.microsoft.com/office/drawing/2014/main" id="{E7AC7708-2CF0-EC09-42DC-A44B53E862F5}"/>
              </a:ext>
            </a:extLst>
          </p:cNvPr>
          <p:cNvPicPr>
            <a:picLocks noChangeAspect="1"/>
          </p:cNvPicPr>
          <p:nvPr/>
        </p:nvPicPr>
        <p:blipFill>
          <a:blip r:embed="rId8"/>
          <a:stretch>
            <a:fillRect/>
          </a:stretch>
        </p:blipFill>
        <p:spPr>
          <a:xfrm>
            <a:off x="9529191" y="5535276"/>
            <a:ext cx="1032510" cy="1032510"/>
          </a:xfrm>
          <a:prstGeom prst="rect">
            <a:avLst/>
          </a:prstGeom>
        </p:spPr>
      </p:pic>
      <p:pic>
        <p:nvPicPr>
          <p:cNvPr id="11" name="Picture 10">
            <a:extLst>
              <a:ext uri="{FF2B5EF4-FFF2-40B4-BE49-F238E27FC236}">
                <a16:creationId xmlns:a16="http://schemas.microsoft.com/office/drawing/2014/main" id="{0F45E0C1-4850-621E-51A8-E3C014207CBB}"/>
              </a:ext>
            </a:extLst>
          </p:cNvPr>
          <p:cNvPicPr>
            <a:picLocks noChangeAspect="1"/>
          </p:cNvPicPr>
          <p:nvPr/>
        </p:nvPicPr>
        <p:blipFill>
          <a:blip r:embed="rId9"/>
          <a:stretch>
            <a:fillRect/>
          </a:stretch>
        </p:blipFill>
        <p:spPr>
          <a:xfrm>
            <a:off x="10908435" y="486820"/>
            <a:ext cx="814070" cy="814070"/>
          </a:xfrm>
          <a:prstGeom prst="rect">
            <a:avLst/>
          </a:prstGeom>
        </p:spPr>
      </p:pic>
      <p:pic>
        <p:nvPicPr>
          <p:cNvPr id="13" name="Picture 12">
            <a:extLst>
              <a:ext uri="{FF2B5EF4-FFF2-40B4-BE49-F238E27FC236}">
                <a16:creationId xmlns:a16="http://schemas.microsoft.com/office/drawing/2014/main" id="{DF24C0A4-DBEA-57C1-8F43-AB725687FAD7}"/>
              </a:ext>
            </a:extLst>
          </p:cNvPr>
          <p:cNvPicPr>
            <a:picLocks noChangeAspect="1"/>
          </p:cNvPicPr>
          <p:nvPr/>
        </p:nvPicPr>
        <p:blipFill>
          <a:blip r:embed="rId10"/>
          <a:stretch>
            <a:fillRect/>
          </a:stretch>
        </p:blipFill>
        <p:spPr>
          <a:xfrm>
            <a:off x="6091558" y="5824602"/>
            <a:ext cx="859409" cy="859409"/>
          </a:xfrm>
          <a:prstGeom prst="rect">
            <a:avLst/>
          </a:prstGeom>
        </p:spPr>
      </p:pic>
      <p:pic>
        <p:nvPicPr>
          <p:cNvPr id="15" name="Picture 14">
            <a:extLst>
              <a:ext uri="{FF2B5EF4-FFF2-40B4-BE49-F238E27FC236}">
                <a16:creationId xmlns:a16="http://schemas.microsoft.com/office/drawing/2014/main" id="{1B1249E8-8E4C-4448-A75E-AE320304937E}"/>
              </a:ext>
            </a:extLst>
          </p:cNvPr>
          <p:cNvPicPr>
            <a:picLocks noChangeAspect="1"/>
          </p:cNvPicPr>
          <p:nvPr/>
        </p:nvPicPr>
        <p:blipFill>
          <a:blip r:embed="rId11"/>
          <a:stretch>
            <a:fillRect/>
          </a:stretch>
        </p:blipFill>
        <p:spPr>
          <a:xfrm>
            <a:off x="7828927" y="5535276"/>
            <a:ext cx="1032510" cy="1032510"/>
          </a:xfrm>
          <a:prstGeom prst="rect">
            <a:avLst/>
          </a:prstGeom>
        </p:spPr>
      </p:pic>
      <p:pic>
        <p:nvPicPr>
          <p:cNvPr id="17" name="Picture 16">
            <a:extLst>
              <a:ext uri="{FF2B5EF4-FFF2-40B4-BE49-F238E27FC236}">
                <a16:creationId xmlns:a16="http://schemas.microsoft.com/office/drawing/2014/main" id="{D44E88A2-50C5-EB41-0989-0C3847161C9A}"/>
              </a:ext>
            </a:extLst>
          </p:cNvPr>
          <p:cNvPicPr>
            <a:picLocks noChangeAspect="1"/>
          </p:cNvPicPr>
          <p:nvPr/>
        </p:nvPicPr>
        <p:blipFill>
          <a:blip r:embed="rId12"/>
          <a:stretch>
            <a:fillRect/>
          </a:stretch>
        </p:blipFill>
        <p:spPr>
          <a:xfrm>
            <a:off x="4384427" y="5887910"/>
            <a:ext cx="732791" cy="732791"/>
          </a:xfrm>
          <a:prstGeom prst="rect">
            <a:avLst/>
          </a:prstGeom>
        </p:spPr>
      </p:pic>
      <p:pic>
        <p:nvPicPr>
          <p:cNvPr id="19" name="Picture 18">
            <a:extLst>
              <a:ext uri="{FF2B5EF4-FFF2-40B4-BE49-F238E27FC236}">
                <a16:creationId xmlns:a16="http://schemas.microsoft.com/office/drawing/2014/main" id="{66CE58A0-6F7F-F3CF-1057-BBBEED854839}"/>
              </a:ext>
            </a:extLst>
          </p:cNvPr>
          <p:cNvPicPr>
            <a:picLocks noChangeAspect="1"/>
          </p:cNvPicPr>
          <p:nvPr/>
        </p:nvPicPr>
        <p:blipFill>
          <a:blip r:embed="rId13"/>
          <a:stretch>
            <a:fillRect/>
          </a:stretch>
        </p:blipFill>
        <p:spPr>
          <a:xfrm>
            <a:off x="2934967" y="5951220"/>
            <a:ext cx="571500" cy="571500"/>
          </a:xfrm>
          <a:prstGeom prst="rect">
            <a:avLst/>
          </a:prstGeom>
        </p:spPr>
      </p:pic>
      <p:pic>
        <p:nvPicPr>
          <p:cNvPr id="21" name="Picture 20">
            <a:extLst>
              <a:ext uri="{FF2B5EF4-FFF2-40B4-BE49-F238E27FC236}">
                <a16:creationId xmlns:a16="http://schemas.microsoft.com/office/drawing/2014/main" id="{6B42B9AD-6DF1-4A58-369B-D8AA0F45DCDC}"/>
              </a:ext>
            </a:extLst>
          </p:cNvPr>
          <p:cNvPicPr>
            <a:picLocks noChangeAspect="1"/>
          </p:cNvPicPr>
          <p:nvPr/>
        </p:nvPicPr>
        <p:blipFill>
          <a:blip r:embed="rId14"/>
          <a:stretch>
            <a:fillRect/>
          </a:stretch>
        </p:blipFill>
        <p:spPr>
          <a:xfrm>
            <a:off x="991985" y="5721794"/>
            <a:ext cx="1065022" cy="1065022"/>
          </a:xfrm>
          <a:prstGeom prst="rect">
            <a:avLst/>
          </a:prstGeom>
        </p:spPr>
      </p:pic>
      <p:pic>
        <p:nvPicPr>
          <p:cNvPr id="23" name="Picture 22">
            <a:extLst>
              <a:ext uri="{FF2B5EF4-FFF2-40B4-BE49-F238E27FC236}">
                <a16:creationId xmlns:a16="http://schemas.microsoft.com/office/drawing/2014/main" id="{A12E7551-42B3-8574-4615-8931F7EB9D96}"/>
              </a:ext>
            </a:extLst>
          </p:cNvPr>
          <p:cNvPicPr>
            <a:picLocks noChangeAspect="1"/>
          </p:cNvPicPr>
          <p:nvPr/>
        </p:nvPicPr>
        <p:blipFill>
          <a:blip r:embed="rId15"/>
          <a:stretch>
            <a:fillRect/>
          </a:stretch>
        </p:blipFill>
        <p:spPr>
          <a:xfrm>
            <a:off x="11035435" y="5637529"/>
            <a:ext cx="905510" cy="905510"/>
          </a:xfrm>
          <a:prstGeom prst="rect">
            <a:avLst/>
          </a:prstGeom>
        </p:spPr>
      </p:pic>
      <p:pic>
        <p:nvPicPr>
          <p:cNvPr id="27" name="Picture 26">
            <a:extLst>
              <a:ext uri="{FF2B5EF4-FFF2-40B4-BE49-F238E27FC236}">
                <a16:creationId xmlns:a16="http://schemas.microsoft.com/office/drawing/2014/main" id="{5044EEB8-7F17-6883-82C9-4865434457CB}"/>
              </a:ext>
            </a:extLst>
          </p:cNvPr>
          <p:cNvPicPr>
            <a:picLocks noChangeAspect="1"/>
          </p:cNvPicPr>
          <p:nvPr/>
        </p:nvPicPr>
        <p:blipFill>
          <a:blip r:embed="rId16"/>
          <a:stretch>
            <a:fillRect/>
          </a:stretch>
        </p:blipFill>
        <p:spPr>
          <a:xfrm>
            <a:off x="11001214" y="2988903"/>
            <a:ext cx="905510" cy="905510"/>
          </a:xfrm>
          <a:prstGeom prst="rect">
            <a:avLst/>
          </a:prstGeom>
        </p:spPr>
      </p:pic>
    </p:spTree>
    <p:extLst>
      <p:ext uri="{BB962C8B-B14F-4D97-AF65-F5344CB8AC3E}">
        <p14:creationId xmlns:p14="http://schemas.microsoft.com/office/powerpoint/2010/main" val="46064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D060D-D015-848E-FA90-3BF23CC9880B}"/>
              </a:ext>
            </a:extLst>
          </p:cNvPr>
          <p:cNvSpPr>
            <a:spLocks noGrp="1"/>
          </p:cNvSpPr>
          <p:nvPr>
            <p:ph type="title"/>
          </p:nvPr>
        </p:nvSpPr>
        <p:spPr>
          <a:xfrm>
            <a:off x="1024128" y="585216"/>
            <a:ext cx="9720072" cy="1499616"/>
          </a:xfrm>
        </p:spPr>
        <p:txBody>
          <a:bodyPr>
            <a:normAutofit/>
          </a:bodyPr>
          <a:lstStyle/>
          <a:p>
            <a:r>
              <a:rPr lang="en-US" dirty="0"/>
              <a:t>Marshall Mondays</a:t>
            </a:r>
          </a:p>
        </p:txBody>
      </p:sp>
      <p:pic>
        <p:nvPicPr>
          <p:cNvPr id="8" name="Picture 7">
            <a:extLst>
              <a:ext uri="{FF2B5EF4-FFF2-40B4-BE49-F238E27FC236}">
                <a16:creationId xmlns:a16="http://schemas.microsoft.com/office/drawing/2014/main" id="{1A4F6FCB-E023-8235-520D-D4940F41E4F5}"/>
              </a:ext>
            </a:extLst>
          </p:cNvPr>
          <p:cNvPicPr>
            <a:picLocks noChangeAspect="1"/>
          </p:cNvPicPr>
          <p:nvPr/>
        </p:nvPicPr>
        <p:blipFill>
          <a:blip r:embed="rId2"/>
          <a:stretch>
            <a:fillRect/>
          </a:stretch>
        </p:blipFill>
        <p:spPr>
          <a:xfrm>
            <a:off x="1024127" y="3159922"/>
            <a:ext cx="3615605" cy="1901108"/>
          </a:xfrm>
          <a:prstGeom prst="rect">
            <a:avLst/>
          </a:prstGeom>
        </p:spPr>
      </p:pic>
      <p:sp>
        <p:nvSpPr>
          <p:cNvPr id="6" name="Content Placeholder 5">
            <a:extLst>
              <a:ext uri="{FF2B5EF4-FFF2-40B4-BE49-F238E27FC236}">
                <a16:creationId xmlns:a16="http://schemas.microsoft.com/office/drawing/2014/main" id="{3DAE01DE-5637-1A55-D9A1-ED86BF312682}"/>
              </a:ext>
            </a:extLst>
          </p:cNvPr>
          <p:cNvSpPr>
            <a:spLocks noGrp="1"/>
          </p:cNvSpPr>
          <p:nvPr>
            <p:ph idx="1"/>
          </p:nvPr>
        </p:nvSpPr>
        <p:spPr>
          <a:xfrm>
            <a:off x="5063613" y="2286000"/>
            <a:ext cx="5680587" cy="4023360"/>
          </a:xfrm>
        </p:spPr>
        <p:txBody>
          <a:bodyPr>
            <a:normAutofit/>
          </a:bodyPr>
          <a:lstStyle/>
          <a:p>
            <a:r>
              <a:rPr lang="en-US" sz="2000" b="0" i="0" u="none" strike="noStrike" dirty="0">
                <a:effectLst/>
              </a:rPr>
              <a:t>Marshall Mondays provide potential Marshall applicants with the opportunity to hear from our UK partner universities. Each session is led by a different UK university and will cover a variety of topics which might include an overview of the university, the application process steps, insight into studying in the UK, a lecture from an academic or a Q&amp;A with current students. Further information about our partner universities can be found </a:t>
            </a:r>
            <a:r>
              <a:rPr lang="en-US" sz="2000" b="0" i="0" u="sng" dirty="0">
                <a:effectLst/>
                <a:hlinkClick r:id="rId3" tooltip="Partner Universities"/>
              </a:rPr>
              <a:t>here on our website.</a:t>
            </a:r>
            <a:endParaRPr lang="en-US" sz="2000" b="0" i="0" u="sng" dirty="0">
              <a:effectLst/>
            </a:endParaRPr>
          </a:p>
          <a:p>
            <a:r>
              <a:rPr lang="en-US" sz="2000" b="1" i="0" u="none" strike="noStrike" dirty="0">
                <a:effectLst/>
              </a:rPr>
              <a:t>(Source: https://</a:t>
            </a:r>
            <a:r>
              <a:rPr lang="en-US" sz="2000" b="1" i="0" u="none" strike="noStrike" dirty="0" err="1">
                <a:effectLst/>
              </a:rPr>
              <a:t>www.marshallscholarship.org</a:t>
            </a:r>
            <a:r>
              <a:rPr lang="en-US" sz="2000" b="1" i="0" u="none" strike="noStrike" dirty="0">
                <a:effectLst/>
              </a:rPr>
              <a:t>/partners/</a:t>
            </a:r>
            <a:r>
              <a:rPr lang="en-US" sz="2000" b="1" i="0" u="none" strike="noStrike" dirty="0" err="1">
                <a:effectLst/>
              </a:rPr>
              <a:t>marshall</a:t>
            </a:r>
            <a:r>
              <a:rPr lang="en-US" sz="2000" b="1" i="0" u="none" strike="noStrike" dirty="0">
                <a:effectLst/>
              </a:rPr>
              <a:t>-Mondays)</a:t>
            </a:r>
          </a:p>
          <a:p>
            <a:endParaRPr lang="en-US" sz="2000" u="sng" dirty="0"/>
          </a:p>
        </p:txBody>
      </p:sp>
    </p:spTree>
    <p:extLst>
      <p:ext uri="{BB962C8B-B14F-4D97-AF65-F5344CB8AC3E}">
        <p14:creationId xmlns:p14="http://schemas.microsoft.com/office/powerpoint/2010/main" val="16418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6A3CF3D-6CA0-44EA-9E5E-34EA10195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CC11D68-F0AD-4DC9-9ABC-7E5F39166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42D31895-4747-494E-93A2-C62AAF9CC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7673FE6-058D-4534-B288-7294D2506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9D12052-02DD-7624-8523-FEEF45F6AAB6}"/>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5000" spc="200">
                <a:solidFill>
                  <a:srgbClr val="FFFFFF"/>
                </a:solidFill>
              </a:rPr>
              <a:t>RESEARCH EXCELLENCE FRAMEWORK</a:t>
            </a:r>
          </a:p>
        </p:txBody>
      </p:sp>
      <p:sp>
        <p:nvSpPr>
          <p:cNvPr id="4" name="Text Placeholder 3">
            <a:extLst>
              <a:ext uri="{FF2B5EF4-FFF2-40B4-BE49-F238E27FC236}">
                <a16:creationId xmlns:a16="http://schemas.microsoft.com/office/drawing/2014/main" id="{4288DF21-EBEE-E72E-A659-F842E453130B}"/>
              </a:ext>
            </a:extLst>
          </p:cNvPr>
          <p:cNvSpPr>
            <a:spLocks noGrp="1"/>
          </p:cNvSpPr>
          <p:nvPr>
            <p:ph type="body" sz="half" idx="2"/>
          </p:nvPr>
        </p:nvSpPr>
        <p:spPr>
          <a:xfrm>
            <a:off x="8610600" y="4960137"/>
            <a:ext cx="3200400" cy="1463040"/>
          </a:xfrm>
        </p:spPr>
        <p:txBody>
          <a:bodyPr vert="horz" lIns="91440" tIns="45720" rIns="91440" bIns="45720" rtlCol="0" anchor="ctr">
            <a:normAutofit/>
          </a:bodyPr>
          <a:lstStyle/>
          <a:p>
            <a:pPr>
              <a:lnSpc>
                <a:spcPct val="100000"/>
              </a:lnSpc>
              <a:spcBef>
                <a:spcPts val="0"/>
              </a:spcBef>
            </a:pPr>
            <a:r>
              <a:rPr lang="en-US" sz="1800">
                <a:solidFill>
                  <a:srgbClr val="FFFFFF"/>
                </a:solidFill>
              </a:rPr>
              <a:t>Shows where the best work is being done at universities in the UK</a:t>
            </a:r>
          </a:p>
        </p:txBody>
      </p:sp>
      <p:pic>
        <p:nvPicPr>
          <p:cNvPr id="8" name="Picture 7" descr="A qr code on a white background&#10;&#10;Description automatically generated">
            <a:extLst>
              <a:ext uri="{FF2B5EF4-FFF2-40B4-BE49-F238E27FC236}">
                <a16:creationId xmlns:a16="http://schemas.microsoft.com/office/drawing/2014/main" id="{85534F85-2BB8-E681-B77F-52EA933015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5696"/>
          <a:stretch/>
        </p:blipFill>
        <p:spPr>
          <a:xfrm>
            <a:off x="20" y="10"/>
            <a:ext cx="4664922" cy="4399090"/>
          </a:xfrm>
          <a:prstGeom prst="rect">
            <a:avLst/>
          </a:prstGeom>
        </p:spPr>
      </p:pic>
      <p:pic>
        <p:nvPicPr>
          <p:cNvPr id="6" name="Content Placeholder 5">
            <a:extLst>
              <a:ext uri="{FF2B5EF4-FFF2-40B4-BE49-F238E27FC236}">
                <a16:creationId xmlns:a16="http://schemas.microsoft.com/office/drawing/2014/main" id="{4E43C7F3-21C3-D9FA-19BC-E2E817020FD9}"/>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842931" y="10"/>
            <a:ext cx="7352867" cy="4399091"/>
          </a:xfrm>
          <a:prstGeom prst="rect">
            <a:avLst/>
          </a:prstGeom>
        </p:spPr>
      </p:pic>
      <p:cxnSp>
        <p:nvCxnSpPr>
          <p:cNvPr id="29" name="Straight Connector 28">
            <a:extLst>
              <a:ext uri="{FF2B5EF4-FFF2-40B4-BE49-F238E27FC236}">
                <a16:creationId xmlns:a16="http://schemas.microsoft.com/office/drawing/2014/main" id="{B630F3AA-5A6E-4F91-82D0-E10829EAFF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ACA32003-013E-7EAA-11C2-5F5A1FD14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FDDEB-AE1B-2BDA-B449-0BDB422B570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t>Application tips</a:t>
            </a:r>
          </a:p>
        </p:txBody>
      </p:sp>
      <p:cxnSp>
        <p:nvCxnSpPr>
          <p:cNvPr id="33" name="Straight Connector 32">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55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3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4D95-828F-4E0C-EF40-5B1F07852293}"/>
              </a:ext>
            </a:extLst>
          </p:cNvPr>
          <p:cNvSpPr>
            <a:spLocks noGrp="1"/>
          </p:cNvSpPr>
          <p:nvPr>
            <p:ph type="title"/>
          </p:nvPr>
        </p:nvSpPr>
        <p:spPr/>
        <p:txBody>
          <a:bodyPr/>
          <a:lstStyle/>
          <a:p>
            <a:r>
              <a:rPr lang="en-US" dirty="0"/>
              <a:t>Resources for preparing your application</a:t>
            </a:r>
          </a:p>
        </p:txBody>
      </p:sp>
      <p:sp>
        <p:nvSpPr>
          <p:cNvPr id="3" name="Content Placeholder 2">
            <a:extLst>
              <a:ext uri="{FF2B5EF4-FFF2-40B4-BE49-F238E27FC236}">
                <a16:creationId xmlns:a16="http://schemas.microsoft.com/office/drawing/2014/main" id="{A015EB14-AB38-6AF4-67B9-C526A098178D}"/>
              </a:ext>
            </a:extLst>
          </p:cNvPr>
          <p:cNvSpPr>
            <a:spLocks noGrp="1"/>
          </p:cNvSpPr>
          <p:nvPr>
            <p:ph idx="1"/>
          </p:nvPr>
        </p:nvSpPr>
        <p:spPr/>
        <p:txBody>
          <a:bodyPr>
            <a:normAutofit fontScale="85000" lnSpcReduction="20000"/>
          </a:bodyPr>
          <a:lstStyle/>
          <a:p>
            <a:r>
              <a:rPr lang="en-US" sz="2800" dirty="0"/>
              <a:t>Finding a UK graduate course:</a:t>
            </a:r>
          </a:p>
          <a:p>
            <a:r>
              <a:rPr lang="en-US" sz="2800" dirty="0">
                <a:hlinkClick r:id="rId4"/>
              </a:rPr>
              <a:t>https://funding.yale.edu/find-funding/finding-uk-graduate-course</a:t>
            </a:r>
            <a:endParaRPr lang="en-US" sz="2800" dirty="0"/>
          </a:p>
          <a:p>
            <a:r>
              <a:rPr lang="en-US" sz="2800" dirty="0">
                <a:hlinkClick r:id="rId5"/>
              </a:rPr>
              <a:t>https://www.marshallscholarship.org/apply/course-search</a:t>
            </a:r>
            <a:endParaRPr lang="en-US" sz="2800" dirty="0"/>
          </a:p>
          <a:p>
            <a:pPr marL="0" indent="0">
              <a:buNone/>
            </a:pPr>
            <a:endParaRPr lang="en-US" sz="2800" dirty="0"/>
          </a:p>
          <a:p>
            <a:r>
              <a:rPr lang="en-US" sz="2800" dirty="0"/>
              <a:t>Reading reports from other </a:t>
            </a:r>
            <a:r>
              <a:rPr lang="en-US" sz="2800" dirty="0" err="1"/>
              <a:t>Yalies</a:t>
            </a:r>
            <a:r>
              <a:rPr lang="en-US" sz="2800" dirty="0"/>
              <a:t>:</a:t>
            </a:r>
          </a:p>
          <a:p>
            <a:r>
              <a:rPr lang="en-US" sz="2800" dirty="0">
                <a:hlinkClick r:id="rId6"/>
              </a:rPr>
              <a:t>https://funding.yale.edu/previous-winners</a:t>
            </a:r>
            <a:endParaRPr lang="en-US" sz="2800" dirty="0"/>
          </a:p>
          <a:p>
            <a:endParaRPr lang="en-US" sz="2800" dirty="0"/>
          </a:p>
          <a:p>
            <a:r>
              <a:rPr lang="en-US" sz="2800" dirty="0"/>
              <a:t>Planning your application:</a:t>
            </a:r>
          </a:p>
          <a:p>
            <a:r>
              <a:rPr lang="en-US" sz="2800" dirty="0">
                <a:hlinkClick r:id="rId7"/>
              </a:rPr>
              <a:t>https://funding.yale.edu/prepare-apply/plan-your-application</a:t>
            </a:r>
            <a:endParaRPr lang="en-US" sz="2800"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869A674-543D-C97A-7BCE-688F6E108BB0}"/>
              </a:ext>
            </a:extLst>
          </p:cNvPr>
          <p:cNvSpPr txBox="1"/>
          <p:nvPr/>
        </p:nvSpPr>
        <p:spPr>
          <a:xfrm>
            <a:off x="8353552" y="3799840"/>
            <a:ext cx="2814320" cy="1384995"/>
          </a:xfrm>
          <a:custGeom>
            <a:avLst/>
            <a:gdLst>
              <a:gd name="connsiteX0" fmla="*/ 0 w 2814320"/>
              <a:gd name="connsiteY0" fmla="*/ 0 h 1384995"/>
              <a:gd name="connsiteX1" fmla="*/ 591007 w 2814320"/>
              <a:gd name="connsiteY1" fmla="*/ 0 h 1384995"/>
              <a:gd name="connsiteX2" fmla="*/ 1125728 w 2814320"/>
              <a:gd name="connsiteY2" fmla="*/ 0 h 1384995"/>
              <a:gd name="connsiteX3" fmla="*/ 1660449 w 2814320"/>
              <a:gd name="connsiteY3" fmla="*/ 0 h 1384995"/>
              <a:gd name="connsiteX4" fmla="*/ 2195170 w 2814320"/>
              <a:gd name="connsiteY4" fmla="*/ 0 h 1384995"/>
              <a:gd name="connsiteX5" fmla="*/ 2814320 w 2814320"/>
              <a:gd name="connsiteY5" fmla="*/ 0 h 1384995"/>
              <a:gd name="connsiteX6" fmla="*/ 2814320 w 2814320"/>
              <a:gd name="connsiteY6" fmla="*/ 447815 h 1384995"/>
              <a:gd name="connsiteX7" fmla="*/ 2814320 w 2814320"/>
              <a:gd name="connsiteY7" fmla="*/ 909480 h 1384995"/>
              <a:gd name="connsiteX8" fmla="*/ 2814320 w 2814320"/>
              <a:gd name="connsiteY8" fmla="*/ 1384995 h 1384995"/>
              <a:gd name="connsiteX9" fmla="*/ 2195170 w 2814320"/>
              <a:gd name="connsiteY9" fmla="*/ 1384995 h 1384995"/>
              <a:gd name="connsiteX10" fmla="*/ 1688592 w 2814320"/>
              <a:gd name="connsiteY10" fmla="*/ 1384995 h 1384995"/>
              <a:gd name="connsiteX11" fmla="*/ 1182014 w 2814320"/>
              <a:gd name="connsiteY11" fmla="*/ 1384995 h 1384995"/>
              <a:gd name="connsiteX12" fmla="*/ 562864 w 2814320"/>
              <a:gd name="connsiteY12" fmla="*/ 1384995 h 1384995"/>
              <a:gd name="connsiteX13" fmla="*/ 0 w 2814320"/>
              <a:gd name="connsiteY13" fmla="*/ 1384995 h 1384995"/>
              <a:gd name="connsiteX14" fmla="*/ 0 w 2814320"/>
              <a:gd name="connsiteY14" fmla="*/ 909480 h 1384995"/>
              <a:gd name="connsiteX15" fmla="*/ 0 w 2814320"/>
              <a:gd name="connsiteY15" fmla="*/ 475515 h 1384995"/>
              <a:gd name="connsiteX16" fmla="*/ 0 w 2814320"/>
              <a:gd name="connsiteY16"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4320" h="1384995" extrusionOk="0">
                <a:moveTo>
                  <a:pt x="0" y="0"/>
                </a:moveTo>
                <a:cubicBezTo>
                  <a:pt x="217159" y="-31445"/>
                  <a:pt x="332925" y="24714"/>
                  <a:pt x="591007" y="0"/>
                </a:cubicBezTo>
                <a:cubicBezTo>
                  <a:pt x="849089" y="-24714"/>
                  <a:pt x="866898" y="14927"/>
                  <a:pt x="1125728" y="0"/>
                </a:cubicBezTo>
                <a:cubicBezTo>
                  <a:pt x="1384558" y="-14927"/>
                  <a:pt x="1439860" y="50957"/>
                  <a:pt x="1660449" y="0"/>
                </a:cubicBezTo>
                <a:cubicBezTo>
                  <a:pt x="1881038" y="-50957"/>
                  <a:pt x="2078857" y="10982"/>
                  <a:pt x="2195170" y="0"/>
                </a:cubicBezTo>
                <a:cubicBezTo>
                  <a:pt x="2311483" y="-10982"/>
                  <a:pt x="2642465" y="33903"/>
                  <a:pt x="2814320" y="0"/>
                </a:cubicBezTo>
                <a:cubicBezTo>
                  <a:pt x="2835655" y="122271"/>
                  <a:pt x="2803643" y="347579"/>
                  <a:pt x="2814320" y="447815"/>
                </a:cubicBezTo>
                <a:cubicBezTo>
                  <a:pt x="2824997" y="548052"/>
                  <a:pt x="2796877" y="726679"/>
                  <a:pt x="2814320" y="909480"/>
                </a:cubicBezTo>
                <a:cubicBezTo>
                  <a:pt x="2831763" y="1092282"/>
                  <a:pt x="2774357" y="1159312"/>
                  <a:pt x="2814320" y="1384995"/>
                </a:cubicBezTo>
                <a:cubicBezTo>
                  <a:pt x="2641444" y="1441930"/>
                  <a:pt x="2382623" y="1313797"/>
                  <a:pt x="2195170" y="1384995"/>
                </a:cubicBezTo>
                <a:cubicBezTo>
                  <a:pt x="2007717" y="1456193"/>
                  <a:pt x="1896553" y="1348404"/>
                  <a:pt x="1688592" y="1384995"/>
                </a:cubicBezTo>
                <a:cubicBezTo>
                  <a:pt x="1480631" y="1421586"/>
                  <a:pt x="1296969" y="1371099"/>
                  <a:pt x="1182014" y="1384995"/>
                </a:cubicBezTo>
                <a:cubicBezTo>
                  <a:pt x="1067059" y="1398891"/>
                  <a:pt x="743835" y="1377805"/>
                  <a:pt x="562864" y="1384995"/>
                </a:cubicBezTo>
                <a:cubicBezTo>
                  <a:pt x="381893" y="1392185"/>
                  <a:pt x="248719" y="1374162"/>
                  <a:pt x="0" y="1384995"/>
                </a:cubicBezTo>
                <a:cubicBezTo>
                  <a:pt x="-21736" y="1240052"/>
                  <a:pt x="2722" y="1099339"/>
                  <a:pt x="0" y="909480"/>
                </a:cubicBezTo>
                <a:cubicBezTo>
                  <a:pt x="-2722" y="719621"/>
                  <a:pt x="1842" y="617060"/>
                  <a:pt x="0" y="475515"/>
                </a:cubicBezTo>
                <a:cubicBezTo>
                  <a:pt x="-1842" y="333970"/>
                  <a:pt x="19509" y="160623"/>
                  <a:pt x="0" y="0"/>
                </a:cubicBezTo>
                <a:close/>
              </a:path>
            </a:pathLst>
          </a:custGeom>
          <a:noFill/>
          <a:ln w="38100">
            <a:solidFill>
              <a:srgbClr val="92D050"/>
            </a:solidFill>
            <a:extLst>
              <a:ext uri="{C807C97D-BFC1-408E-A445-0C87EB9F89A2}">
                <ask:lineSketchStyleProps xmlns:ask="http://schemas.microsoft.com/office/drawing/2018/sketchyshapes" sd="3053531555">
                  <a:prstGeom prst="rect">
                    <a:avLst/>
                  </a:prstGeom>
                  <ask:type>
                    <ask:lineSketchScribble/>
                  </ask:type>
                </ask:lineSketchStyleProps>
              </a:ext>
            </a:extLst>
          </a:ln>
        </p:spPr>
        <p:txBody>
          <a:bodyPr wrap="square" rtlCol="0">
            <a:spAutoFit/>
          </a:bodyPr>
          <a:lstStyle/>
          <a:p>
            <a:r>
              <a:rPr lang="en-US" sz="2800" dirty="0"/>
              <a:t>You can also pair with a Fellowships Writing Partner!</a:t>
            </a:r>
          </a:p>
        </p:txBody>
      </p:sp>
    </p:spTree>
    <p:extLst>
      <p:ext uri="{BB962C8B-B14F-4D97-AF65-F5344CB8AC3E}">
        <p14:creationId xmlns:p14="http://schemas.microsoft.com/office/powerpoint/2010/main" val="19392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BAB58D-A400-963B-08A6-E1CB98CD71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18829-F83C-2F35-CF0B-7E8932719C03}"/>
              </a:ext>
            </a:extLst>
          </p:cNvPr>
          <p:cNvSpPr>
            <a:spLocks noGrp="1"/>
          </p:cNvSpPr>
          <p:nvPr>
            <p:ph type="title"/>
          </p:nvPr>
        </p:nvSpPr>
        <p:spPr>
          <a:xfrm>
            <a:off x="1024128" y="585216"/>
            <a:ext cx="6066816" cy="1499616"/>
          </a:xfrm>
        </p:spPr>
        <p:txBody>
          <a:bodyPr>
            <a:normAutofit/>
          </a:bodyPr>
          <a:lstStyle/>
          <a:p>
            <a:r>
              <a:rPr lang="en-US">
                <a:solidFill>
                  <a:srgbClr val="000000"/>
                </a:solidFill>
              </a:rPr>
              <a:t>Culture Shock!</a:t>
            </a:r>
          </a:p>
        </p:txBody>
      </p:sp>
      <p:cxnSp>
        <p:nvCxnSpPr>
          <p:cNvPr id="11" name="Straight Connector 10">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285F92-8C28-61E5-8A13-1833FED76D3E}"/>
              </a:ext>
            </a:extLst>
          </p:cNvPr>
          <p:cNvSpPr>
            <a:spLocks noGrp="1"/>
          </p:cNvSpPr>
          <p:nvPr>
            <p:ph idx="1"/>
          </p:nvPr>
        </p:nvSpPr>
        <p:spPr>
          <a:xfrm>
            <a:off x="1024128" y="2286000"/>
            <a:ext cx="6066816" cy="4023360"/>
          </a:xfrm>
        </p:spPr>
        <p:txBody>
          <a:bodyPr>
            <a:normAutofit/>
          </a:bodyPr>
          <a:lstStyle/>
          <a:p>
            <a:r>
              <a:rPr lang="en-US" dirty="0">
                <a:solidFill>
                  <a:srgbClr val="000000"/>
                </a:solidFill>
              </a:rPr>
              <a:t>Applicants sometimes assume that living in the UK will be very similar to living in the US, because of the countries’ overlapping histories and shared language </a:t>
            </a:r>
          </a:p>
          <a:p>
            <a:r>
              <a:rPr lang="en-US" dirty="0">
                <a:solidFill>
                  <a:srgbClr val="000000"/>
                </a:solidFill>
              </a:rPr>
              <a:t>They’re more different than you think!</a:t>
            </a:r>
          </a:p>
          <a:p>
            <a:r>
              <a:rPr lang="en-US" dirty="0">
                <a:solidFill>
                  <a:srgbClr val="000000"/>
                </a:solidFill>
              </a:rPr>
              <a:t>As you’re figuring out whether you want to live in the UK – and </a:t>
            </a:r>
            <a:r>
              <a:rPr lang="en-US" i="1" dirty="0">
                <a:solidFill>
                  <a:srgbClr val="000000"/>
                </a:solidFill>
              </a:rPr>
              <a:t>where</a:t>
            </a:r>
            <a:r>
              <a:rPr lang="en-US" dirty="0">
                <a:solidFill>
                  <a:srgbClr val="000000"/>
                </a:solidFill>
              </a:rPr>
              <a:t> in the UK you’d like to live – you might do some of the things on the following slide</a:t>
            </a:r>
          </a:p>
          <a:p>
            <a:r>
              <a:rPr lang="en-US" dirty="0">
                <a:solidFill>
                  <a:srgbClr val="000000"/>
                </a:solidFill>
              </a:rPr>
              <a:t>(These things can also help you to answer the “why the UK?” question you’re likely to encounter in fellowship interviews)</a:t>
            </a: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0866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5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CAB85-4624-E580-9453-F4D521E54E28}"/>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Getting to know </a:t>
            </a:r>
            <a:br>
              <a:rPr lang="en-US" dirty="0">
                <a:solidFill>
                  <a:srgbClr val="FFFFFF"/>
                </a:solidFill>
              </a:rPr>
            </a:br>
            <a:r>
              <a:rPr lang="en-US" dirty="0">
                <a:solidFill>
                  <a:srgbClr val="FFFFFF"/>
                </a:solidFill>
              </a:rPr>
              <a:t>British Culture</a:t>
            </a:r>
          </a:p>
        </p:txBody>
      </p:sp>
      <p:pic>
        <p:nvPicPr>
          <p:cNvPr id="6" name="Picture 5">
            <a:extLst>
              <a:ext uri="{FF2B5EF4-FFF2-40B4-BE49-F238E27FC236}">
                <a16:creationId xmlns:a16="http://schemas.microsoft.com/office/drawing/2014/main" id="{A4232932-2891-0423-1CA4-8053E26DDE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B860A8-B36C-7793-4039-9D278BA11EF3}"/>
              </a:ext>
            </a:extLst>
          </p:cNvPr>
          <p:cNvSpPr>
            <a:spLocks noGrp="1"/>
          </p:cNvSpPr>
          <p:nvPr>
            <p:ph idx="1"/>
          </p:nvPr>
        </p:nvSpPr>
        <p:spPr>
          <a:xfrm>
            <a:off x="8029319" y="917725"/>
            <a:ext cx="3424739" cy="4852362"/>
          </a:xfrm>
        </p:spPr>
        <p:txBody>
          <a:bodyPr anchor="ctr">
            <a:normAutofit lnSpcReduction="10000"/>
          </a:bodyPr>
          <a:lstStyle/>
          <a:p>
            <a:pPr lvl="1"/>
            <a:r>
              <a:rPr lang="en-US" sz="1500" dirty="0">
                <a:solidFill>
                  <a:srgbClr val="FFFFFF"/>
                </a:solidFill>
              </a:rPr>
              <a:t>Read British news outlets (the BBC, The Guardian, etc.), and sign up for daily email newsletters (e.g. the BBC newsletter) – these are a good way to get a sense of what’s important / relevant / interesting / funny to people who live in the UK</a:t>
            </a:r>
          </a:p>
          <a:p>
            <a:pPr lvl="1"/>
            <a:r>
              <a:rPr lang="en-US" sz="1500" dirty="0">
                <a:solidFill>
                  <a:srgbClr val="FFFFFF"/>
                </a:solidFill>
              </a:rPr>
              <a:t>Watch British television, from reality shows (Great British Baking Show, Great Pottery Throw-Down, etc.) to crime dramas and sitcoms – try to find shows set outside of London</a:t>
            </a:r>
          </a:p>
          <a:p>
            <a:pPr lvl="1"/>
            <a:r>
              <a:rPr lang="en-US" sz="1500" dirty="0">
                <a:solidFill>
                  <a:srgbClr val="FFFFFF"/>
                </a:solidFill>
              </a:rPr>
              <a:t>Watch the UK broadcast of Eurovision, with Graham Norton’s wry commentary (or watch the Eurovision movie, in which he appears) </a:t>
            </a:r>
          </a:p>
          <a:p>
            <a:pPr lvl="1"/>
            <a:r>
              <a:rPr lang="en-US" sz="1500" dirty="0">
                <a:solidFill>
                  <a:srgbClr val="FFFFFF"/>
                </a:solidFill>
              </a:rPr>
              <a:t>Read about Areas of Natural Beauty in the UK – there’s lots of variation in the landscape / climate</a:t>
            </a:r>
          </a:p>
          <a:p>
            <a:pPr lvl="1"/>
            <a:r>
              <a:rPr lang="en-US" sz="1500" dirty="0">
                <a:solidFill>
                  <a:srgbClr val="FFFFFF"/>
                </a:solidFill>
              </a:rPr>
              <a:t>Keep in mind: Oxford and Cambridge have large communities of American students; that’s not always the case at other UK universities</a:t>
            </a:r>
          </a:p>
        </p:txBody>
      </p:sp>
    </p:spTree>
    <p:extLst>
      <p:ext uri="{BB962C8B-B14F-4D97-AF65-F5344CB8AC3E}">
        <p14:creationId xmlns:p14="http://schemas.microsoft.com/office/powerpoint/2010/main" val="19913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3995D-DF2F-3147-85FC-DB833315E49D}"/>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How to fund Graduate Study in the UK?</a:t>
            </a:r>
          </a:p>
        </p:txBody>
      </p:sp>
      <p:graphicFrame>
        <p:nvGraphicFramePr>
          <p:cNvPr id="5" name="Content Placeholder 2">
            <a:extLst>
              <a:ext uri="{FF2B5EF4-FFF2-40B4-BE49-F238E27FC236}">
                <a16:creationId xmlns:a16="http://schemas.microsoft.com/office/drawing/2014/main" id="{25CFF264-3AC0-7ACF-7C56-75310D091383}"/>
              </a:ext>
            </a:extLst>
          </p:cNvPr>
          <p:cNvGraphicFramePr>
            <a:graphicFrameLocks noGrp="1"/>
          </p:cNvGraphicFramePr>
          <p:nvPr>
            <p:ph idx="1"/>
            <p:extLst>
              <p:ext uri="{D42A27DB-BD31-4B8C-83A1-F6EECF244321}">
                <p14:modId xmlns:p14="http://schemas.microsoft.com/office/powerpoint/2010/main" val="267330819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607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A395-4EF8-4CC6-2735-24AE95F7C246}"/>
              </a:ext>
            </a:extLst>
          </p:cNvPr>
          <p:cNvSpPr>
            <a:spLocks noGrp="1"/>
          </p:cNvSpPr>
          <p:nvPr>
            <p:ph type="title"/>
          </p:nvPr>
        </p:nvSpPr>
        <p:spPr/>
        <p:txBody>
          <a:bodyPr/>
          <a:lstStyle/>
          <a:p>
            <a:r>
              <a:rPr lang="en-US" dirty="0"/>
              <a:t>Direct-apply fellowships</a:t>
            </a:r>
          </a:p>
        </p:txBody>
      </p:sp>
      <p:sp>
        <p:nvSpPr>
          <p:cNvPr id="3" name="Content Placeholder 2">
            <a:extLst>
              <a:ext uri="{FF2B5EF4-FFF2-40B4-BE49-F238E27FC236}">
                <a16:creationId xmlns:a16="http://schemas.microsoft.com/office/drawing/2014/main" id="{E012A490-AA73-8FE0-2DEE-D6F053BBAC4C}"/>
              </a:ext>
            </a:extLst>
          </p:cNvPr>
          <p:cNvSpPr>
            <a:spLocks noGrp="1"/>
          </p:cNvSpPr>
          <p:nvPr>
            <p:ph idx="1"/>
          </p:nvPr>
        </p:nvSpPr>
        <p:spPr>
          <a:xfrm>
            <a:off x="904877" y="2171700"/>
            <a:ext cx="10606403" cy="4023360"/>
          </a:xfrm>
        </p:spPr>
        <p:txBody>
          <a:bodyPr>
            <a:normAutofit/>
          </a:bodyPr>
          <a:lstStyle/>
          <a:p>
            <a:r>
              <a:rPr lang="en-US" sz="2800" dirty="0"/>
              <a:t>We have a whole page for that!</a:t>
            </a:r>
          </a:p>
          <a:p>
            <a:r>
              <a:rPr lang="en-US" sz="2800" dirty="0">
                <a:hlinkClick r:id="rId2"/>
              </a:rPr>
              <a:t>https://funding.yale.edu/find-funding/uk-fellowships-direct-application</a:t>
            </a:r>
            <a:endParaRPr lang="en-US" sz="2800" dirty="0"/>
          </a:p>
          <a:p>
            <a:endParaRPr lang="en-US" sz="2800" dirty="0"/>
          </a:p>
          <a:p>
            <a:r>
              <a:rPr lang="en-US" sz="2800" dirty="0"/>
              <a:t>The British council has a whole page for that!</a:t>
            </a:r>
            <a:endParaRPr lang="en-US" sz="2800" dirty="0">
              <a:hlinkClick r:id="rId3"/>
            </a:endParaRPr>
          </a:p>
          <a:p>
            <a:r>
              <a:rPr lang="en-US" sz="2800" dirty="0">
                <a:hlinkClick r:id="rId3"/>
              </a:rPr>
              <a:t>https://study-uk.britishcouncil.org/</a:t>
            </a:r>
            <a:endParaRPr lang="en-US" sz="2800" dirty="0"/>
          </a:p>
          <a:p>
            <a:endParaRPr lang="en-US" dirty="0"/>
          </a:p>
        </p:txBody>
      </p:sp>
      <p:sp>
        <p:nvSpPr>
          <p:cNvPr id="6" name="TextBox 5">
            <a:extLst>
              <a:ext uri="{FF2B5EF4-FFF2-40B4-BE49-F238E27FC236}">
                <a16:creationId xmlns:a16="http://schemas.microsoft.com/office/drawing/2014/main" id="{B6EDA0AF-A5FE-25EE-BE75-9F136E00913D}"/>
              </a:ext>
            </a:extLst>
          </p:cNvPr>
          <p:cNvSpPr txBox="1"/>
          <p:nvPr/>
        </p:nvSpPr>
        <p:spPr>
          <a:xfrm>
            <a:off x="7528561" y="4372943"/>
            <a:ext cx="4343400" cy="2092881"/>
          </a:xfrm>
          <a:custGeom>
            <a:avLst/>
            <a:gdLst>
              <a:gd name="connsiteX0" fmla="*/ 0 w 4343400"/>
              <a:gd name="connsiteY0" fmla="*/ 0 h 2092881"/>
              <a:gd name="connsiteX1" fmla="*/ 456057 w 4343400"/>
              <a:gd name="connsiteY1" fmla="*/ 0 h 2092881"/>
              <a:gd name="connsiteX2" fmla="*/ 1042416 w 4343400"/>
              <a:gd name="connsiteY2" fmla="*/ 0 h 2092881"/>
              <a:gd name="connsiteX3" fmla="*/ 1628775 w 4343400"/>
              <a:gd name="connsiteY3" fmla="*/ 0 h 2092881"/>
              <a:gd name="connsiteX4" fmla="*/ 2128266 w 4343400"/>
              <a:gd name="connsiteY4" fmla="*/ 0 h 2092881"/>
              <a:gd name="connsiteX5" fmla="*/ 2627757 w 4343400"/>
              <a:gd name="connsiteY5" fmla="*/ 0 h 2092881"/>
              <a:gd name="connsiteX6" fmla="*/ 3257550 w 4343400"/>
              <a:gd name="connsiteY6" fmla="*/ 0 h 2092881"/>
              <a:gd name="connsiteX7" fmla="*/ 4343400 w 4343400"/>
              <a:gd name="connsiteY7" fmla="*/ 0 h 2092881"/>
              <a:gd name="connsiteX8" fmla="*/ 4343400 w 4343400"/>
              <a:gd name="connsiteY8" fmla="*/ 502291 h 2092881"/>
              <a:gd name="connsiteX9" fmla="*/ 4343400 w 4343400"/>
              <a:gd name="connsiteY9" fmla="*/ 1046441 h 2092881"/>
              <a:gd name="connsiteX10" fmla="*/ 4343400 w 4343400"/>
              <a:gd name="connsiteY10" fmla="*/ 1506874 h 2092881"/>
              <a:gd name="connsiteX11" fmla="*/ 4343400 w 4343400"/>
              <a:gd name="connsiteY11" fmla="*/ 2092881 h 2092881"/>
              <a:gd name="connsiteX12" fmla="*/ 3843909 w 4343400"/>
              <a:gd name="connsiteY12" fmla="*/ 2092881 h 2092881"/>
              <a:gd name="connsiteX13" fmla="*/ 3344418 w 4343400"/>
              <a:gd name="connsiteY13" fmla="*/ 2092881 h 2092881"/>
              <a:gd name="connsiteX14" fmla="*/ 2931795 w 4343400"/>
              <a:gd name="connsiteY14" fmla="*/ 2092881 h 2092881"/>
              <a:gd name="connsiteX15" fmla="*/ 2475738 w 4343400"/>
              <a:gd name="connsiteY15" fmla="*/ 2092881 h 2092881"/>
              <a:gd name="connsiteX16" fmla="*/ 2019681 w 4343400"/>
              <a:gd name="connsiteY16" fmla="*/ 2092881 h 2092881"/>
              <a:gd name="connsiteX17" fmla="*/ 1476756 w 4343400"/>
              <a:gd name="connsiteY17" fmla="*/ 2092881 h 2092881"/>
              <a:gd name="connsiteX18" fmla="*/ 933831 w 4343400"/>
              <a:gd name="connsiteY18" fmla="*/ 2092881 h 2092881"/>
              <a:gd name="connsiteX19" fmla="*/ 0 w 4343400"/>
              <a:gd name="connsiteY19" fmla="*/ 2092881 h 2092881"/>
              <a:gd name="connsiteX20" fmla="*/ 0 w 4343400"/>
              <a:gd name="connsiteY20" fmla="*/ 1569661 h 2092881"/>
              <a:gd name="connsiteX21" fmla="*/ 0 w 4343400"/>
              <a:gd name="connsiteY21" fmla="*/ 1046441 h 2092881"/>
              <a:gd name="connsiteX22" fmla="*/ 0 w 4343400"/>
              <a:gd name="connsiteY22" fmla="*/ 544149 h 2092881"/>
              <a:gd name="connsiteX23" fmla="*/ 0 w 4343400"/>
              <a:gd name="connsiteY23" fmla="*/ 0 h 20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43400" h="2092881" extrusionOk="0">
                <a:moveTo>
                  <a:pt x="0" y="0"/>
                </a:moveTo>
                <a:cubicBezTo>
                  <a:pt x="163345" y="-47976"/>
                  <a:pt x="270452" y="13430"/>
                  <a:pt x="456057" y="0"/>
                </a:cubicBezTo>
                <a:cubicBezTo>
                  <a:pt x="641662" y="-13430"/>
                  <a:pt x="852070" y="65505"/>
                  <a:pt x="1042416" y="0"/>
                </a:cubicBezTo>
                <a:cubicBezTo>
                  <a:pt x="1232762" y="-65505"/>
                  <a:pt x="1492494" y="45356"/>
                  <a:pt x="1628775" y="0"/>
                </a:cubicBezTo>
                <a:cubicBezTo>
                  <a:pt x="1765056" y="-45356"/>
                  <a:pt x="1981281" y="12039"/>
                  <a:pt x="2128266" y="0"/>
                </a:cubicBezTo>
                <a:cubicBezTo>
                  <a:pt x="2275251" y="-12039"/>
                  <a:pt x="2407471" y="7063"/>
                  <a:pt x="2627757" y="0"/>
                </a:cubicBezTo>
                <a:cubicBezTo>
                  <a:pt x="2848043" y="-7063"/>
                  <a:pt x="2961147" y="14497"/>
                  <a:pt x="3257550" y="0"/>
                </a:cubicBezTo>
                <a:cubicBezTo>
                  <a:pt x="3553953" y="-14497"/>
                  <a:pt x="3884900" y="18355"/>
                  <a:pt x="4343400" y="0"/>
                </a:cubicBezTo>
                <a:cubicBezTo>
                  <a:pt x="4401098" y="239503"/>
                  <a:pt x="4287598" y="276712"/>
                  <a:pt x="4343400" y="502291"/>
                </a:cubicBezTo>
                <a:cubicBezTo>
                  <a:pt x="4399202" y="727870"/>
                  <a:pt x="4342822" y="896030"/>
                  <a:pt x="4343400" y="1046441"/>
                </a:cubicBezTo>
                <a:cubicBezTo>
                  <a:pt x="4343978" y="1196852"/>
                  <a:pt x="4342901" y="1302003"/>
                  <a:pt x="4343400" y="1506874"/>
                </a:cubicBezTo>
                <a:cubicBezTo>
                  <a:pt x="4343899" y="1711745"/>
                  <a:pt x="4291921" y="1862872"/>
                  <a:pt x="4343400" y="2092881"/>
                </a:cubicBezTo>
                <a:cubicBezTo>
                  <a:pt x="4162357" y="2146884"/>
                  <a:pt x="3963491" y="2034241"/>
                  <a:pt x="3843909" y="2092881"/>
                </a:cubicBezTo>
                <a:cubicBezTo>
                  <a:pt x="3724327" y="2151521"/>
                  <a:pt x="3463730" y="2051070"/>
                  <a:pt x="3344418" y="2092881"/>
                </a:cubicBezTo>
                <a:cubicBezTo>
                  <a:pt x="3225106" y="2134692"/>
                  <a:pt x="3128747" y="2071503"/>
                  <a:pt x="2931795" y="2092881"/>
                </a:cubicBezTo>
                <a:cubicBezTo>
                  <a:pt x="2734843" y="2114259"/>
                  <a:pt x="2594070" y="2086618"/>
                  <a:pt x="2475738" y="2092881"/>
                </a:cubicBezTo>
                <a:cubicBezTo>
                  <a:pt x="2357406" y="2099144"/>
                  <a:pt x="2114740" y="2065870"/>
                  <a:pt x="2019681" y="2092881"/>
                </a:cubicBezTo>
                <a:cubicBezTo>
                  <a:pt x="1924622" y="2119892"/>
                  <a:pt x="1591613" y="2047235"/>
                  <a:pt x="1476756" y="2092881"/>
                </a:cubicBezTo>
                <a:cubicBezTo>
                  <a:pt x="1361899" y="2138527"/>
                  <a:pt x="1135576" y="2061306"/>
                  <a:pt x="933831" y="2092881"/>
                </a:cubicBezTo>
                <a:cubicBezTo>
                  <a:pt x="732086" y="2124456"/>
                  <a:pt x="448028" y="2067537"/>
                  <a:pt x="0" y="2092881"/>
                </a:cubicBezTo>
                <a:cubicBezTo>
                  <a:pt x="-24431" y="1982961"/>
                  <a:pt x="53650" y="1809111"/>
                  <a:pt x="0" y="1569661"/>
                </a:cubicBezTo>
                <a:cubicBezTo>
                  <a:pt x="-53650" y="1330211"/>
                  <a:pt x="4202" y="1160218"/>
                  <a:pt x="0" y="1046441"/>
                </a:cubicBezTo>
                <a:cubicBezTo>
                  <a:pt x="-4202" y="932664"/>
                  <a:pt x="7360" y="724182"/>
                  <a:pt x="0" y="544149"/>
                </a:cubicBezTo>
                <a:cubicBezTo>
                  <a:pt x="-7360" y="364116"/>
                  <a:pt x="58174" y="240060"/>
                  <a:pt x="0" y="0"/>
                </a:cubicBezTo>
                <a:close/>
              </a:path>
            </a:pathLst>
          </a:custGeom>
          <a:noFill/>
          <a:ln w="38100">
            <a:solidFill>
              <a:srgbClr val="92D050"/>
            </a:solidFill>
            <a:extLst>
              <a:ext uri="{C807C97D-BFC1-408E-A445-0C87EB9F89A2}">
                <ask:lineSketchStyleProps xmlns:ask="http://schemas.microsoft.com/office/drawing/2018/sketchyshapes" sd="2460374330">
                  <a:prstGeom prst="rect">
                    <a:avLst/>
                  </a:prstGeom>
                  <ask:type>
                    <ask:lineSketchScribble/>
                  </ask:type>
                </ask:lineSketchStyleProps>
              </a:ext>
            </a:extLst>
          </a:ln>
        </p:spPr>
        <p:txBody>
          <a:bodyPr wrap="square" rtlCol="0">
            <a:spAutoFit/>
          </a:bodyPr>
          <a:lstStyle/>
          <a:p>
            <a:pPr>
              <a:buClr>
                <a:srgbClr val="92D050"/>
              </a:buClr>
              <a:buFont typeface="Courier New" panose="02070309020205020404" pitchFamily="49" charset="0"/>
              <a:buChar char="o"/>
            </a:pPr>
            <a:r>
              <a:rPr lang="en-US" sz="2800" dirty="0"/>
              <a:t>Make a list/spreadsheet</a:t>
            </a:r>
          </a:p>
          <a:p>
            <a:pPr>
              <a:buClr>
                <a:srgbClr val="92D050"/>
              </a:buClr>
              <a:buFont typeface="Courier New" panose="02070309020205020404" pitchFamily="49" charset="0"/>
              <a:buChar char="o"/>
            </a:pPr>
            <a:r>
              <a:rPr lang="en-US" sz="2800" dirty="0"/>
              <a:t>Check your eligibility</a:t>
            </a:r>
          </a:p>
          <a:p>
            <a:pPr>
              <a:buClr>
                <a:srgbClr val="92D050"/>
              </a:buClr>
              <a:buFont typeface="Courier New" panose="02070309020205020404" pitchFamily="49" charset="0"/>
              <a:buChar char="o"/>
            </a:pPr>
            <a:r>
              <a:rPr lang="en-US" sz="2800" dirty="0"/>
              <a:t>Note the deadlines</a:t>
            </a:r>
          </a:p>
          <a:p>
            <a:pPr>
              <a:buClr>
                <a:srgbClr val="92D050"/>
              </a:buClr>
              <a:buFont typeface="Courier New" panose="02070309020205020404" pitchFamily="49" charset="0"/>
              <a:buChar char="o"/>
            </a:pPr>
            <a:r>
              <a:rPr lang="en-US" sz="2800" dirty="0"/>
              <a:t>Use our resources</a:t>
            </a:r>
          </a:p>
          <a:p>
            <a:endParaRPr lang="en-US" dirty="0"/>
          </a:p>
        </p:txBody>
      </p:sp>
    </p:spTree>
    <p:extLst>
      <p:ext uri="{BB962C8B-B14F-4D97-AF65-F5344CB8AC3E}">
        <p14:creationId xmlns:p14="http://schemas.microsoft.com/office/powerpoint/2010/main" val="266056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2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F235-E4D5-8B99-E117-4EAE4062CDB3}"/>
              </a:ext>
            </a:extLst>
          </p:cNvPr>
          <p:cNvSpPr>
            <a:spLocks noGrp="1"/>
          </p:cNvSpPr>
          <p:nvPr>
            <p:ph type="title"/>
          </p:nvPr>
        </p:nvSpPr>
        <p:spPr/>
        <p:txBody>
          <a:bodyPr/>
          <a:lstStyle/>
          <a:p>
            <a:r>
              <a:rPr lang="en-US" dirty="0"/>
              <a:t>Other sources of funding</a:t>
            </a:r>
          </a:p>
        </p:txBody>
      </p:sp>
      <p:sp>
        <p:nvSpPr>
          <p:cNvPr id="3" name="Content Placeholder 2">
            <a:extLst>
              <a:ext uri="{FF2B5EF4-FFF2-40B4-BE49-F238E27FC236}">
                <a16:creationId xmlns:a16="http://schemas.microsoft.com/office/drawing/2014/main" id="{4FD768A8-7666-739D-AD35-92EE5CAD2F6B}"/>
              </a:ext>
            </a:extLst>
          </p:cNvPr>
          <p:cNvSpPr>
            <a:spLocks noGrp="1"/>
          </p:cNvSpPr>
          <p:nvPr>
            <p:ph idx="1"/>
          </p:nvPr>
        </p:nvSpPr>
        <p:spPr>
          <a:xfrm>
            <a:off x="1024128" y="2286000"/>
            <a:ext cx="10568432" cy="4023360"/>
          </a:xfrm>
        </p:spPr>
        <p:txBody>
          <a:bodyPr/>
          <a:lstStyle/>
          <a:p>
            <a:endParaRPr lang="en-US" dirty="0"/>
          </a:p>
          <a:p>
            <a:pPr>
              <a:buFont typeface="Courier New" panose="02070309020205020404" pitchFamily="49" charset="0"/>
              <a:buChar char="o"/>
            </a:pPr>
            <a:r>
              <a:rPr lang="en-US" sz="2800" dirty="0"/>
              <a:t>Check with the International Office of the University</a:t>
            </a:r>
          </a:p>
          <a:p>
            <a:pPr>
              <a:buFont typeface="Courier New" panose="02070309020205020404" pitchFamily="49" charset="0"/>
              <a:buChar char="o"/>
            </a:pPr>
            <a:r>
              <a:rPr lang="en-US" sz="2800" dirty="0"/>
              <a:t>Check with the department to see if they have scholarships</a:t>
            </a:r>
          </a:p>
          <a:p>
            <a:pPr>
              <a:buFont typeface="Courier New" panose="02070309020205020404" pitchFamily="49" charset="0"/>
              <a:buChar char="o"/>
            </a:pPr>
            <a:r>
              <a:rPr lang="en-US" sz="2800" dirty="0"/>
              <a:t>International Students – Ministry of Education of your country of origin</a:t>
            </a:r>
          </a:p>
          <a:p>
            <a:pPr>
              <a:buFont typeface="Courier New" panose="02070309020205020404" pitchFamily="49" charset="0"/>
              <a:buChar char="o"/>
            </a:pPr>
            <a:r>
              <a:rPr lang="en-US" sz="2800" dirty="0"/>
              <a:t>Google it!!</a:t>
            </a:r>
          </a:p>
          <a:p>
            <a:pPr marL="0" indent="0">
              <a:buNone/>
            </a:pPr>
            <a:endParaRPr lang="en-US" dirty="0"/>
          </a:p>
        </p:txBody>
      </p:sp>
    </p:spTree>
    <p:extLst>
      <p:ext uri="{BB962C8B-B14F-4D97-AF65-F5344CB8AC3E}">
        <p14:creationId xmlns:p14="http://schemas.microsoft.com/office/powerpoint/2010/main" val="65610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82292-475D-9382-0ED9-E4BE3219FF68}"/>
              </a:ext>
            </a:extLst>
          </p:cNvPr>
          <p:cNvSpPr>
            <a:spLocks noGrp="1"/>
          </p:cNvSpPr>
          <p:nvPr>
            <p:ph type="title"/>
          </p:nvPr>
        </p:nvSpPr>
        <p:spPr/>
        <p:txBody>
          <a:bodyPr/>
          <a:lstStyle/>
          <a:p>
            <a:r>
              <a:rPr lang="en-US" dirty="0"/>
              <a:t>This session</a:t>
            </a:r>
          </a:p>
        </p:txBody>
      </p:sp>
      <p:graphicFrame>
        <p:nvGraphicFramePr>
          <p:cNvPr id="6" name="Content Placeholder 5">
            <a:extLst>
              <a:ext uri="{FF2B5EF4-FFF2-40B4-BE49-F238E27FC236}">
                <a16:creationId xmlns:a16="http://schemas.microsoft.com/office/drawing/2014/main" id="{A85B5F06-738B-872F-1E86-5CAA808FF969}"/>
              </a:ext>
            </a:extLst>
          </p:cNvPr>
          <p:cNvGraphicFramePr>
            <a:graphicFrameLocks noGrp="1"/>
          </p:cNvGraphicFramePr>
          <p:nvPr>
            <p:ph idx="1"/>
            <p:extLst>
              <p:ext uri="{D42A27DB-BD31-4B8C-83A1-F6EECF244321}">
                <p14:modId xmlns:p14="http://schemas.microsoft.com/office/powerpoint/2010/main" val="346457387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47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000"/>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0A44-966A-55E6-CABE-C32F66F60DFE}"/>
              </a:ext>
            </a:extLst>
          </p:cNvPr>
          <p:cNvSpPr>
            <a:spLocks noGrp="1"/>
          </p:cNvSpPr>
          <p:nvPr>
            <p:ph type="title"/>
          </p:nvPr>
        </p:nvSpPr>
        <p:spPr/>
        <p:txBody>
          <a:bodyPr/>
          <a:lstStyle/>
          <a:p>
            <a:r>
              <a:rPr lang="en-US" dirty="0"/>
              <a:t>Check Deadlines for </a:t>
            </a:r>
            <a:r>
              <a:rPr lang="en-US" dirty="0" err="1"/>
              <a:t>uk</a:t>
            </a:r>
            <a:r>
              <a:rPr lang="en-US" dirty="0"/>
              <a:t> and Ireland graduate programs</a:t>
            </a:r>
          </a:p>
        </p:txBody>
      </p:sp>
      <p:sp>
        <p:nvSpPr>
          <p:cNvPr id="3" name="Content Placeholder 2">
            <a:extLst>
              <a:ext uri="{FF2B5EF4-FFF2-40B4-BE49-F238E27FC236}">
                <a16:creationId xmlns:a16="http://schemas.microsoft.com/office/drawing/2014/main" id="{82881DFA-BCC7-EF43-D4A0-BBB9148C4F35}"/>
              </a:ext>
            </a:extLst>
          </p:cNvPr>
          <p:cNvSpPr>
            <a:spLocks noGrp="1"/>
          </p:cNvSpPr>
          <p:nvPr>
            <p:ph idx="1"/>
          </p:nvPr>
        </p:nvSpPr>
        <p:spPr>
          <a:xfrm>
            <a:off x="1019047" y="2631440"/>
            <a:ext cx="9720073" cy="4023360"/>
          </a:xfrm>
        </p:spPr>
        <p:txBody>
          <a:bodyPr>
            <a:normAutofit/>
          </a:bodyPr>
          <a:lstStyle/>
          <a:p>
            <a:pPr>
              <a:buFont typeface="Courier New" panose="02070309020205020404" pitchFamily="49" charset="0"/>
              <a:buChar char="o"/>
            </a:pPr>
            <a:r>
              <a:rPr lang="en-US" sz="2800" dirty="0"/>
              <a:t>Rolling admissions</a:t>
            </a:r>
          </a:p>
          <a:p>
            <a:pPr>
              <a:buFont typeface="Courier New" panose="02070309020205020404" pitchFamily="49" charset="0"/>
              <a:buChar char="o"/>
            </a:pPr>
            <a:r>
              <a:rPr lang="en-US" sz="2800" dirty="0"/>
              <a:t>Staged admissions</a:t>
            </a:r>
          </a:p>
        </p:txBody>
      </p:sp>
      <p:sp>
        <p:nvSpPr>
          <p:cNvPr id="4" name="TextBox 3">
            <a:extLst>
              <a:ext uri="{FF2B5EF4-FFF2-40B4-BE49-F238E27FC236}">
                <a16:creationId xmlns:a16="http://schemas.microsoft.com/office/drawing/2014/main" id="{0B115B88-E33F-1920-04D6-F37719FB6213}"/>
              </a:ext>
            </a:extLst>
          </p:cNvPr>
          <p:cNvSpPr txBox="1"/>
          <p:nvPr/>
        </p:nvSpPr>
        <p:spPr>
          <a:xfrm>
            <a:off x="4409440" y="4988560"/>
            <a:ext cx="3216778" cy="523220"/>
          </a:xfrm>
          <a:prstGeom prst="rect">
            <a:avLst/>
          </a:prstGeom>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800" dirty="0"/>
              <a:t>Make a spreadsheet!</a:t>
            </a:r>
          </a:p>
        </p:txBody>
      </p:sp>
    </p:spTree>
    <p:extLst>
      <p:ext uri="{BB962C8B-B14F-4D97-AF65-F5344CB8AC3E}">
        <p14:creationId xmlns:p14="http://schemas.microsoft.com/office/powerpoint/2010/main" val="37164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C83469B3-2A26-8C67-D72A-A01D8F2DFB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5FFD1AD6-47DB-4E92-8664-8F8522581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FDDEB-AE1B-2BDA-B449-0BDB422B570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t>Oxford, Cambridge, and London</a:t>
            </a:r>
          </a:p>
        </p:txBody>
      </p:sp>
      <p:cxnSp>
        <p:nvCxnSpPr>
          <p:cNvPr id="19" name="Straight Connector 18">
            <a:extLst>
              <a:ext uri="{FF2B5EF4-FFF2-40B4-BE49-F238E27FC236}">
                <a16:creationId xmlns:a16="http://schemas.microsoft.com/office/drawing/2014/main" id="{BFFDDB48-728D-4A1A-BE30-494474A9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15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1D13-29D3-C218-5D36-DEF300622E09}"/>
              </a:ext>
            </a:extLst>
          </p:cNvPr>
          <p:cNvSpPr>
            <a:spLocks noGrp="1"/>
          </p:cNvSpPr>
          <p:nvPr>
            <p:ph type="title"/>
          </p:nvPr>
        </p:nvSpPr>
        <p:spPr>
          <a:xfrm>
            <a:off x="1024128" y="585216"/>
            <a:ext cx="6066818" cy="1499616"/>
          </a:xfrm>
        </p:spPr>
        <p:txBody>
          <a:bodyPr>
            <a:normAutofit/>
          </a:bodyPr>
          <a:lstStyle/>
          <a:p>
            <a:r>
              <a:rPr lang="en-US"/>
              <a:t>University of Oxford </a:t>
            </a:r>
            <a:br>
              <a:rPr lang="en-US"/>
            </a:br>
            <a:r>
              <a:rPr lang="en-US"/>
              <a:t>at a Glance</a:t>
            </a:r>
            <a:endParaRPr lang="en-US" dirty="0"/>
          </a:p>
        </p:txBody>
      </p:sp>
      <p:sp>
        <p:nvSpPr>
          <p:cNvPr id="3" name="Content Placeholder 2">
            <a:extLst>
              <a:ext uri="{FF2B5EF4-FFF2-40B4-BE49-F238E27FC236}">
                <a16:creationId xmlns:a16="http://schemas.microsoft.com/office/drawing/2014/main" id="{6CCB444A-A2FD-9DBA-C060-3A7B411D2298}"/>
              </a:ext>
            </a:extLst>
          </p:cNvPr>
          <p:cNvSpPr>
            <a:spLocks noGrp="1"/>
          </p:cNvSpPr>
          <p:nvPr>
            <p:ph idx="1"/>
          </p:nvPr>
        </p:nvSpPr>
        <p:spPr>
          <a:xfrm>
            <a:off x="1024128" y="2286000"/>
            <a:ext cx="6066818" cy="4023360"/>
          </a:xfrm>
        </p:spPr>
        <p:txBody>
          <a:bodyPr>
            <a:normAutofit fontScale="92500" lnSpcReduction="20000"/>
          </a:bodyPr>
          <a:lstStyle/>
          <a:p>
            <a:r>
              <a:rPr lang="en-US" sz="1800" b="0" i="0" u="none" strike="noStrike" dirty="0">
                <a:effectLst/>
              </a:rPr>
              <a:t>There are more than 26,000 students at Oxford, including 12,470 undergraduates and 13,920 postgraduates. </a:t>
            </a:r>
          </a:p>
          <a:p>
            <a:r>
              <a:rPr lang="en-US" sz="1800" b="0" i="0" u="none" strike="noStrike" dirty="0">
                <a:effectLst/>
              </a:rPr>
              <a:t>450 postgraduate courses received applications for year of entry 2022/23 (including part-time variants).</a:t>
            </a:r>
          </a:p>
          <a:p>
            <a:pPr fontAlgn="base">
              <a:buFont typeface="Arial" panose="020B0604020202020204" pitchFamily="34" charset="0"/>
              <a:buChar char="•"/>
            </a:pPr>
            <a:r>
              <a:rPr lang="en-US" sz="1800" b="0" i="0" u="none" strike="noStrike" dirty="0">
                <a:effectLst/>
              </a:rPr>
              <a:t>International students make up 46% of the total student body - more than 12,000 students - including 23% of undergraduates and 65% of graduate students.</a:t>
            </a:r>
          </a:p>
          <a:p>
            <a:pPr fontAlgn="base">
              <a:buFont typeface="Arial" panose="020B0604020202020204" pitchFamily="34" charset="0"/>
              <a:buChar char="•"/>
            </a:pPr>
            <a:r>
              <a:rPr lang="en-US" sz="1800" b="0" i="0" u="none" strike="noStrike" dirty="0">
                <a:effectLst/>
              </a:rPr>
              <a:t>Students come to Oxford from more than 160 countries and territories. The largest groups of international students come from the USA, China, Germany, Canada, India, Australia, Hong Kong, Singapore, Italy, France, and Netherlands. </a:t>
            </a:r>
          </a:p>
          <a:p>
            <a:pPr fontAlgn="base">
              <a:buFont typeface="Arial" panose="020B0604020202020204" pitchFamily="34" charset="0"/>
              <a:buChar char="•"/>
            </a:pPr>
            <a:r>
              <a:rPr lang="en-US" sz="1800" b="0" i="0" u="none" strike="noStrike" dirty="0">
                <a:effectLst/>
              </a:rPr>
              <a:t>For the 2023/24 academic year, the University expects to be able to offer around 1,000 full or partial graduate scholarships for new students.</a:t>
            </a:r>
          </a:p>
          <a:p>
            <a:pPr fontAlgn="base">
              <a:buFont typeface="Arial" panose="020B0604020202020204" pitchFamily="34" charset="0"/>
              <a:buChar char="•"/>
            </a:pPr>
            <a:r>
              <a:rPr lang="en-US" sz="1400" dirty="0"/>
              <a:t>(Source: https://</a:t>
            </a:r>
            <a:r>
              <a:rPr lang="en-US" sz="1400" dirty="0" err="1"/>
              <a:t>www.ox.ac.uk</a:t>
            </a:r>
            <a:r>
              <a:rPr lang="en-US" sz="1400" dirty="0"/>
              <a:t>/about/facts-and-figures/full-version-facts-and-figures)</a:t>
            </a:r>
            <a:endParaRPr lang="en-US" sz="1400" b="0" i="0" u="none" strike="noStrike" dirty="0">
              <a:effectLst/>
            </a:endParaRPr>
          </a:p>
          <a:p>
            <a:endParaRPr lang="en-US" sz="1400" dirty="0"/>
          </a:p>
        </p:txBody>
      </p:sp>
      <p:pic>
        <p:nvPicPr>
          <p:cNvPr id="4" name="Picture 3">
            <a:extLst>
              <a:ext uri="{FF2B5EF4-FFF2-40B4-BE49-F238E27FC236}">
                <a16:creationId xmlns:a16="http://schemas.microsoft.com/office/drawing/2014/main" id="{213698CD-DF06-CB3E-BDC0-EC1BAEBF9F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2266" y="10"/>
            <a:ext cx="4639733" cy="6857990"/>
          </a:xfrm>
          <a:prstGeom prst="rect">
            <a:avLst/>
          </a:prstGeom>
        </p:spPr>
      </p:pic>
    </p:spTree>
    <p:extLst>
      <p:ext uri="{BB962C8B-B14F-4D97-AF65-F5344CB8AC3E}">
        <p14:creationId xmlns:p14="http://schemas.microsoft.com/office/powerpoint/2010/main" val="73261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74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AF246-3E83-4FED-75E0-CE174D991659}"/>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University of Cambridge </a:t>
            </a:r>
            <a:br>
              <a:rPr lang="en-US" dirty="0">
                <a:solidFill>
                  <a:srgbClr val="FFFFFF"/>
                </a:solidFill>
              </a:rPr>
            </a:br>
            <a:r>
              <a:rPr lang="en-US" dirty="0">
                <a:solidFill>
                  <a:srgbClr val="FFFFFF"/>
                </a:solidFill>
              </a:rPr>
              <a:t>at a glance</a:t>
            </a:r>
          </a:p>
        </p:txBody>
      </p:sp>
      <p:pic>
        <p:nvPicPr>
          <p:cNvPr id="4" name="Picture 3">
            <a:extLst>
              <a:ext uri="{FF2B5EF4-FFF2-40B4-BE49-F238E27FC236}">
                <a16:creationId xmlns:a16="http://schemas.microsoft.com/office/drawing/2014/main" id="{C59A35D1-999A-8499-9A2B-74E4A623DB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499AD9-BA90-64C0-8677-4A0F24769453}"/>
              </a:ext>
            </a:extLst>
          </p:cNvPr>
          <p:cNvSpPr>
            <a:spLocks noGrp="1"/>
          </p:cNvSpPr>
          <p:nvPr>
            <p:ph idx="1"/>
          </p:nvPr>
        </p:nvSpPr>
        <p:spPr>
          <a:xfrm>
            <a:off x="8029319" y="917725"/>
            <a:ext cx="3424739" cy="4852362"/>
          </a:xfrm>
        </p:spPr>
        <p:txBody>
          <a:bodyPr anchor="ctr">
            <a:normAutofit fontScale="92500" lnSpcReduction="10000"/>
          </a:bodyPr>
          <a:lstStyle/>
          <a:p>
            <a:r>
              <a:rPr lang="en-US" sz="1400" b="0" i="0" u="none" strike="noStrike" dirty="0">
                <a:solidFill>
                  <a:srgbClr val="FFFFFF"/>
                </a:solidFill>
                <a:effectLst/>
              </a:rPr>
              <a:t>The University of Cambridge was founded in 1209. Cambridge is the fourth-oldest university in the world.</a:t>
            </a:r>
          </a:p>
          <a:p>
            <a:r>
              <a:rPr lang="en-US" sz="1400" b="1" i="0" u="none" strike="noStrike" dirty="0">
                <a:solidFill>
                  <a:srgbClr val="FFFFFF"/>
                </a:solidFill>
                <a:effectLst/>
              </a:rPr>
              <a:t>Undergraduates</a:t>
            </a:r>
            <a:r>
              <a:rPr lang="en-US" sz="1400" b="0" i="0" u="none" strike="noStrike" dirty="0">
                <a:solidFill>
                  <a:srgbClr val="FFFFFF"/>
                </a:solidFill>
                <a:effectLst/>
              </a:rPr>
              <a:t>: 12,940</a:t>
            </a:r>
          </a:p>
          <a:p>
            <a:r>
              <a:rPr lang="en-US" sz="1400" b="1" i="0" u="none" strike="noStrike" dirty="0">
                <a:solidFill>
                  <a:srgbClr val="FFFFFF"/>
                </a:solidFill>
                <a:effectLst/>
              </a:rPr>
              <a:t>Postgraduates:</a:t>
            </a:r>
            <a:r>
              <a:rPr lang="en-US" sz="1400" b="0" i="0" u="none" strike="noStrike" dirty="0">
                <a:solidFill>
                  <a:srgbClr val="FFFFFF"/>
                </a:solidFill>
                <a:effectLst/>
              </a:rPr>
              <a:t> 11,330</a:t>
            </a:r>
          </a:p>
          <a:p>
            <a:r>
              <a:rPr lang="en-US" sz="1400" b="0" i="0" u="none" strike="noStrike" dirty="0">
                <a:solidFill>
                  <a:srgbClr val="FFFFFF"/>
                </a:solidFill>
                <a:effectLst/>
              </a:rPr>
              <a:t>The University is made up of 31 constituent Colleges.</a:t>
            </a:r>
          </a:p>
          <a:p>
            <a:r>
              <a:rPr lang="en-US" sz="1400" b="0" i="0" u="none" strike="noStrike" dirty="0">
                <a:solidFill>
                  <a:srgbClr val="FFFFFF"/>
                </a:solidFill>
                <a:effectLst/>
              </a:rPr>
              <a:t>Cambridge is a globally diverse institution. Students come from more than 130 different countries.</a:t>
            </a:r>
            <a:endParaRPr lang="en-US" sz="1400" dirty="0">
              <a:solidFill>
                <a:srgbClr val="FFFFFF"/>
              </a:solidFill>
            </a:endParaRPr>
          </a:p>
          <a:p>
            <a:r>
              <a:rPr lang="en-US" sz="1400" dirty="0">
                <a:solidFill>
                  <a:srgbClr val="FFFFFF"/>
                </a:solidFill>
              </a:rPr>
              <a:t>Among Cambridge alumni and affiliates are</a:t>
            </a:r>
            <a:r>
              <a:rPr lang="en-US" sz="1400" dirty="0">
                <a:solidFill>
                  <a:srgbClr val="FFFFFF"/>
                </a:solidFill>
                <a:hlinkClick r:id="rId3">
                  <a:extLst>
                    <a:ext uri="{A12FA001-AC4F-418D-AE19-62706E023703}">
                      <ahyp:hlinkClr xmlns:ahyp="http://schemas.microsoft.com/office/drawing/2018/hyperlinkcolor" val="tx"/>
                    </a:ext>
                  </a:extLst>
                </a:hlinkClick>
              </a:rPr>
              <a:t>121 Nobel Prize Laureates</a:t>
            </a:r>
            <a:r>
              <a:rPr lang="en-US" sz="1400" dirty="0">
                <a:solidFill>
                  <a:srgbClr val="FFFFFF"/>
                </a:solidFill>
              </a:rPr>
              <a:t>, 47 Heads of State, and 210 Olympic </a:t>
            </a:r>
            <a:r>
              <a:rPr lang="en-US" sz="1400" dirty="0" err="1">
                <a:solidFill>
                  <a:srgbClr val="FFFFFF"/>
                </a:solidFill>
              </a:rPr>
              <a:t>medallists</a:t>
            </a:r>
            <a:r>
              <a:rPr lang="en-US" sz="1400" dirty="0">
                <a:solidFill>
                  <a:srgbClr val="FFFFFF"/>
                </a:solidFill>
              </a:rPr>
              <a:t>.</a:t>
            </a:r>
          </a:p>
          <a:p>
            <a:r>
              <a:rPr lang="en-US" sz="1400" b="0" i="0" u="none" strike="noStrike" dirty="0">
                <a:solidFill>
                  <a:srgbClr val="FFFFFF"/>
                </a:solidFill>
                <a:effectLst/>
              </a:rPr>
              <a:t>“Silicon Fen”: The University of Cambridge sits at the heart of one of the world’s largest technology clusters. The Cambridge cluster is home to 5,300 knowledge-intensive companies. It is the birthplace of 23 businesses valued at more than $1 billion (£800 million).</a:t>
            </a:r>
          </a:p>
          <a:p>
            <a:r>
              <a:rPr lang="en-US" sz="1400" dirty="0">
                <a:solidFill>
                  <a:srgbClr val="FFFFFF"/>
                </a:solidFill>
              </a:rPr>
              <a:t>(Source: https://</a:t>
            </a:r>
            <a:r>
              <a:rPr lang="en-US" sz="1400" dirty="0" err="1">
                <a:solidFill>
                  <a:srgbClr val="FFFFFF"/>
                </a:solidFill>
              </a:rPr>
              <a:t>www.cam.ac.uk</a:t>
            </a:r>
            <a:r>
              <a:rPr lang="en-US" sz="1400" dirty="0">
                <a:solidFill>
                  <a:srgbClr val="FFFFFF"/>
                </a:solidFill>
              </a:rPr>
              <a:t>/about-the-university/</a:t>
            </a:r>
            <a:r>
              <a:rPr lang="en-US" sz="1400" dirty="0" err="1">
                <a:solidFill>
                  <a:srgbClr val="FFFFFF"/>
                </a:solidFill>
              </a:rPr>
              <a:t>cambridge</a:t>
            </a:r>
            <a:r>
              <a:rPr lang="en-US" sz="1400" dirty="0">
                <a:solidFill>
                  <a:srgbClr val="FFFFFF"/>
                </a:solidFill>
              </a:rPr>
              <a:t>-at-a-glance)</a:t>
            </a:r>
          </a:p>
        </p:txBody>
      </p:sp>
    </p:spTree>
    <p:extLst>
      <p:ext uri="{BB962C8B-B14F-4D97-AF65-F5344CB8AC3E}">
        <p14:creationId xmlns:p14="http://schemas.microsoft.com/office/powerpoint/2010/main" val="347348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F529D-09BE-F449-FB8B-EA0AE08AD2FA}"/>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E79C0F3-7818-942F-EEBC-6B0CF80477BD}"/>
              </a:ext>
            </a:extLst>
          </p:cNvPr>
          <p:cNvSpPr>
            <a:spLocks noGrp="1"/>
          </p:cNvSpPr>
          <p:nvPr>
            <p:ph type="title"/>
          </p:nvPr>
        </p:nvSpPr>
        <p:spPr>
          <a:xfrm>
            <a:off x="1024128" y="585216"/>
            <a:ext cx="9720072" cy="1499616"/>
          </a:xfrm>
        </p:spPr>
        <p:txBody>
          <a:bodyPr>
            <a:normAutofit/>
          </a:bodyPr>
          <a:lstStyle/>
          <a:p>
            <a:r>
              <a:rPr lang="en-US">
                <a:solidFill>
                  <a:srgbClr val="FFFFFF"/>
                </a:solidFill>
              </a:rPr>
              <a:t>Living in Oxford </a:t>
            </a:r>
            <a:br>
              <a:rPr lang="en-US">
                <a:solidFill>
                  <a:srgbClr val="FFFFFF"/>
                </a:solidFill>
              </a:rPr>
            </a:br>
            <a:r>
              <a:rPr lang="en-US">
                <a:solidFill>
                  <a:srgbClr val="FFFFFF"/>
                </a:solidFill>
              </a:rPr>
              <a:t>vs. Cambridge</a:t>
            </a:r>
          </a:p>
        </p:txBody>
      </p:sp>
      <p:cxnSp>
        <p:nvCxnSpPr>
          <p:cNvPr id="20" name="Straight Connector 19">
            <a:extLst>
              <a:ext uri="{FF2B5EF4-FFF2-40B4-BE49-F238E27FC236}">
                <a16:creationId xmlns:a16="http://schemas.microsoft.com/office/drawing/2014/main" id="{28588E83-7B84-4FD7-97FB-8724570C8C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8765CB-EFDE-5E55-86CA-C7D57D342635}"/>
              </a:ext>
            </a:extLst>
          </p:cNvPr>
          <p:cNvSpPr>
            <a:spLocks noGrp="1"/>
          </p:cNvSpPr>
          <p:nvPr>
            <p:ph idx="1"/>
          </p:nvPr>
        </p:nvSpPr>
        <p:spPr>
          <a:xfrm>
            <a:off x="1024128" y="2286000"/>
            <a:ext cx="9720073" cy="4023360"/>
          </a:xfrm>
        </p:spPr>
        <p:txBody>
          <a:bodyPr>
            <a:normAutofit/>
          </a:bodyPr>
          <a:lstStyle/>
          <a:p>
            <a:r>
              <a:rPr lang="en-US" b="0" i="0" u="none" strike="noStrike" dirty="0">
                <a:solidFill>
                  <a:srgbClr val="FFFFFF"/>
                </a:solidFill>
                <a:effectLst/>
              </a:rPr>
              <a:t>Oxford is more urban (with colleges on city streets behind stone walls); Cambridge has a more rural feel (with colleges next to rivers and meadows with cows grazing) </a:t>
            </a:r>
          </a:p>
          <a:p>
            <a:r>
              <a:rPr lang="en-US" b="0" i="0" u="none" strike="noStrike" dirty="0">
                <a:solidFill>
                  <a:srgbClr val="FFFFFF"/>
                </a:solidFill>
                <a:effectLst/>
              </a:rPr>
              <a:t>Both cities have populations of around 150k, but Oxford is more densely populated</a:t>
            </a:r>
          </a:p>
          <a:p>
            <a:r>
              <a:rPr lang="en-US" dirty="0">
                <a:solidFill>
                  <a:srgbClr val="FFFFFF"/>
                </a:solidFill>
              </a:rPr>
              <a:t>Both cities have wonderful arts and cultural offerings and a wide range of independent restaurants and shops</a:t>
            </a:r>
          </a:p>
          <a:p>
            <a:r>
              <a:rPr lang="en-US" b="0" i="0" u="none" strike="noStrike" dirty="0">
                <a:solidFill>
                  <a:srgbClr val="FFFFFF"/>
                </a:solidFill>
                <a:effectLst/>
              </a:rPr>
              <a:t>Cambridge has a slightly shorter direct train line to London (45m vs. 1 hour+)</a:t>
            </a:r>
          </a:p>
          <a:p>
            <a:r>
              <a:rPr lang="en-US" dirty="0">
                <a:solidFill>
                  <a:srgbClr val="FFFFFF"/>
                </a:solidFill>
              </a:rPr>
              <a:t>Oxford is near the </a:t>
            </a:r>
            <a:r>
              <a:rPr lang="en-US" dirty="0" err="1">
                <a:solidFill>
                  <a:srgbClr val="FFFFFF"/>
                </a:solidFill>
              </a:rPr>
              <a:t>Cotswolds</a:t>
            </a:r>
            <a:r>
              <a:rPr lang="en-US" dirty="0">
                <a:solidFill>
                  <a:srgbClr val="FFFFFF"/>
                </a:solidFill>
              </a:rPr>
              <a:t>; Cambridge is near the Fens</a:t>
            </a:r>
          </a:p>
          <a:p>
            <a:r>
              <a:rPr lang="en-US" b="0" i="0" u="none" strike="noStrike" dirty="0">
                <a:solidFill>
                  <a:srgbClr val="FFFFFF"/>
                </a:solidFill>
                <a:effectLst/>
              </a:rPr>
              <a:t>Both are medieval cities with historic architecture and colleges that have distinctive histories, communities, and appearances</a:t>
            </a:r>
          </a:p>
        </p:txBody>
      </p:sp>
    </p:spTree>
    <p:extLst>
      <p:ext uri="{BB962C8B-B14F-4D97-AF65-F5344CB8AC3E}">
        <p14:creationId xmlns:p14="http://schemas.microsoft.com/office/powerpoint/2010/main" val="91492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5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5A57B-0129-CD81-9F65-6C869E287D55}"/>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London Universities to consider</a:t>
            </a:r>
          </a:p>
        </p:txBody>
      </p:sp>
      <p:pic>
        <p:nvPicPr>
          <p:cNvPr id="4" name="Picture 3">
            <a:extLst>
              <a:ext uri="{FF2B5EF4-FFF2-40B4-BE49-F238E27FC236}">
                <a16:creationId xmlns:a16="http://schemas.microsoft.com/office/drawing/2014/main" id="{0545BDD5-CCD2-94B0-A6DA-41450068DA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163E0D-C0F1-9360-0C57-9C086907A0D3}"/>
              </a:ext>
            </a:extLst>
          </p:cNvPr>
          <p:cNvSpPr>
            <a:spLocks noGrp="1"/>
          </p:cNvSpPr>
          <p:nvPr>
            <p:ph idx="1"/>
          </p:nvPr>
        </p:nvSpPr>
        <p:spPr>
          <a:xfrm>
            <a:off x="8029319" y="917725"/>
            <a:ext cx="3424739" cy="4852362"/>
          </a:xfrm>
        </p:spPr>
        <p:txBody>
          <a:bodyPr anchor="ctr">
            <a:normAutofit fontScale="92500" lnSpcReduction="10000"/>
          </a:bodyPr>
          <a:lstStyle/>
          <a:p>
            <a:pPr marL="0" indent="0">
              <a:buNone/>
            </a:pPr>
            <a:r>
              <a:rPr lang="en-US" sz="1800" b="0" i="0" u="none" strike="noStrike" dirty="0">
                <a:solidFill>
                  <a:srgbClr val="FFFFFF"/>
                </a:solidFill>
                <a:effectLst/>
              </a:rPr>
              <a:t>1. </a:t>
            </a:r>
            <a:r>
              <a:rPr lang="en-US" sz="1800" b="0" i="0" u="none" strike="noStrike" dirty="0">
                <a:solidFill>
                  <a:srgbClr val="FFFFFF"/>
                </a:solidFill>
                <a:effectLst/>
                <a:hlinkClick r:id="rId3"/>
              </a:rPr>
              <a:t>London School of Economics  </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2.</a:t>
            </a:r>
            <a:r>
              <a:rPr lang="en-US" sz="1800" b="0" i="0" u="none" strike="noStrike" dirty="0">
                <a:solidFill>
                  <a:srgbClr val="FFFFFF"/>
                </a:solidFill>
                <a:effectLst/>
                <a:hlinkClick r:id="rId4"/>
              </a:rPr>
              <a:t> Imperial College London</a:t>
            </a:r>
            <a:r>
              <a:rPr lang="en-US" sz="1800" b="0" i="0" u="none" strike="noStrike" dirty="0">
                <a:solidFill>
                  <a:srgbClr val="FFFFFF"/>
                </a:solidFill>
                <a:effectLst/>
              </a:rPr>
              <a:t>  </a:t>
            </a:r>
          </a:p>
          <a:p>
            <a:pPr marL="0" indent="0">
              <a:buNone/>
            </a:pPr>
            <a:r>
              <a:rPr lang="en-US" sz="1800" b="0" i="0" u="none" strike="noStrike" dirty="0">
                <a:solidFill>
                  <a:srgbClr val="FFFFFF"/>
                </a:solidFill>
                <a:effectLst/>
              </a:rPr>
              <a:t>3. </a:t>
            </a:r>
            <a:r>
              <a:rPr lang="en-US" sz="1800" b="0" i="0" u="none" strike="noStrike" dirty="0">
                <a:solidFill>
                  <a:srgbClr val="FFFFFF"/>
                </a:solidFill>
                <a:effectLst/>
                <a:hlinkClick r:id="rId5"/>
              </a:rPr>
              <a:t>UCL (University College London)</a:t>
            </a:r>
            <a:r>
              <a:rPr lang="en-US" sz="1800" b="0" i="0" u="none" strike="noStrike" dirty="0">
                <a:solidFill>
                  <a:srgbClr val="FFFFFF"/>
                </a:solidFill>
                <a:effectLst/>
              </a:rPr>
              <a:t>  </a:t>
            </a:r>
          </a:p>
          <a:p>
            <a:pPr marL="0" indent="0">
              <a:buNone/>
            </a:pPr>
            <a:r>
              <a:rPr lang="en-US" sz="1800" b="0" i="0" u="none" strike="noStrike" dirty="0">
                <a:solidFill>
                  <a:srgbClr val="FFFFFF"/>
                </a:solidFill>
                <a:effectLst/>
              </a:rPr>
              <a:t>4. </a:t>
            </a:r>
            <a:r>
              <a:rPr lang="en-US" sz="1800" b="0" i="0" u="none" strike="noStrike" dirty="0">
                <a:solidFill>
                  <a:srgbClr val="FFFFFF"/>
                </a:solidFill>
                <a:effectLst/>
                <a:hlinkClick r:id="rId6"/>
              </a:rPr>
              <a:t>King's College London  </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5. </a:t>
            </a:r>
            <a:r>
              <a:rPr lang="en-US" sz="1800" b="0" i="0" u="none" strike="noStrike" dirty="0">
                <a:solidFill>
                  <a:srgbClr val="FFFFFF"/>
                </a:solidFill>
                <a:effectLst/>
                <a:hlinkClick r:id="rId7"/>
              </a:rPr>
              <a:t>University of the Arts London</a:t>
            </a:r>
            <a:r>
              <a:rPr lang="en-US" sz="1800" b="0" i="0" u="none" strike="noStrike" dirty="0">
                <a:solidFill>
                  <a:srgbClr val="FFFFFF"/>
                </a:solidFill>
                <a:effectLst/>
              </a:rPr>
              <a:t> </a:t>
            </a:r>
          </a:p>
          <a:p>
            <a:pPr marL="0" indent="0">
              <a:buNone/>
            </a:pPr>
            <a:r>
              <a:rPr lang="en-US" sz="1800" b="0" i="0" u="none" strike="noStrike" dirty="0">
                <a:solidFill>
                  <a:srgbClr val="FFFFFF"/>
                </a:solidFill>
                <a:effectLst/>
              </a:rPr>
              <a:t>6. </a:t>
            </a:r>
            <a:r>
              <a:rPr lang="en-US" sz="1800" b="0" i="0" u="none" strike="noStrike" dirty="0">
                <a:solidFill>
                  <a:srgbClr val="FFFFFF"/>
                </a:solidFill>
                <a:effectLst/>
                <a:hlinkClick r:id="rId8"/>
              </a:rPr>
              <a:t>City, University of London</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7. </a:t>
            </a:r>
            <a:r>
              <a:rPr lang="en-US" sz="1800" b="0" i="0" u="none" strike="noStrike" dirty="0">
                <a:solidFill>
                  <a:srgbClr val="FFFFFF"/>
                </a:solidFill>
                <a:effectLst/>
                <a:hlinkClick r:id="rId9"/>
              </a:rPr>
              <a:t>Queen Mary University of London</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8. </a:t>
            </a:r>
            <a:r>
              <a:rPr lang="en-US" sz="1800" b="0" i="0" u="none" strike="noStrike" dirty="0">
                <a:solidFill>
                  <a:srgbClr val="FFFFFF"/>
                </a:solidFill>
                <a:effectLst/>
                <a:hlinkClick r:id="rId10"/>
              </a:rPr>
              <a:t>University of West London</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9. </a:t>
            </a:r>
            <a:r>
              <a:rPr lang="en-US" sz="1800" b="0" i="0" u="none" strike="noStrike" dirty="0">
                <a:solidFill>
                  <a:srgbClr val="FFFFFF"/>
                </a:solidFill>
                <a:effectLst/>
                <a:hlinkClick r:id="rId11"/>
              </a:rPr>
              <a:t>SOAS University of London</a:t>
            </a:r>
            <a:endParaRPr lang="en-US" sz="1800" b="0" i="0" u="none" strike="noStrike" dirty="0">
              <a:solidFill>
                <a:srgbClr val="FFFFFF"/>
              </a:solidFill>
              <a:effectLst/>
            </a:endParaRPr>
          </a:p>
          <a:p>
            <a:pPr marL="0" indent="0">
              <a:buNone/>
            </a:pPr>
            <a:r>
              <a:rPr lang="en-US" sz="1800" b="0" i="0" u="none" strike="noStrike" dirty="0">
                <a:solidFill>
                  <a:srgbClr val="FFFFFF"/>
                </a:solidFill>
                <a:effectLst/>
              </a:rPr>
              <a:t>10. </a:t>
            </a:r>
            <a:r>
              <a:rPr lang="en-US" sz="1800" b="0" i="0" u="none" strike="noStrike" dirty="0">
                <a:solidFill>
                  <a:srgbClr val="FFFFFF"/>
                </a:solidFill>
                <a:effectLst/>
                <a:hlinkClick r:id="rId12"/>
              </a:rPr>
              <a:t>Goldsmiths, University of London </a:t>
            </a:r>
            <a:endParaRPr lang="en-US" sz="1800" b="0" i="0" u="none" strike="noStrike" dirty="0">
              <a:solidFill>
                <a:srgbClr val="FFFFFF"/>
              </a:solidFill>
              <a:effectLst/>
            </a:endParaRPr>
          </a:p>
          <a:p>
            <a:br>
              <a:rPr lang="en-US" sz="1500" dirty="0">
                <a:solidFill>
                  <a:srgbClr val="FFFFFF"/>
                </a:solidFill>
              </a:rPr>
            </a:br>
            <a:r>
              <a:rPr lang="en-US" sz="1500" dirty="0">
                <a:solidFill>
                  <a:srgbClr val="FFFFFF"/>
                </a:solidFill>
              </a:rPr>
              <a:t>(Source: https://</a:t>
            </a:r>
            <a:r>
              <a:rPr lang="en-US" sz="1500" dirty="0" err="1">
                <a:solidFill>
                  <a:srgbClr val="FFFFFF"/>
                </a:solidFill>
              </a:rPr>
              <a:t>www.thecompleteuniversityguide.co.uk</a:t>
            </a:r>
            <a:r>
              <a:rPr lang="en-US" sz="1500" dirty="0">
                <a:solidFill>
                  <a:srgbClr val="FFFFFF"/>
                </a:solidFill>
              </a:rPr>
              <a:t>/student-advice/blog/top-10-unis-in-London)</a:t>
            </a:r>
          </a:p>
        </p:txBody>
      </p:sp>
    </p:spTree>
    <p:extLst>
      <p:ext uri="{BB962C8B-B14F-4D97-AF65-F5344CB8AC3E}">
        <p14:creationId xmlns:p14="http://schemas.microsoft.com/office/powerpoint/2010/main" val="401721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153B0448-EC6A-C1C9-0F1C-623DF4AD15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49583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89FDDEB-AE1B-2BDA-B449-0BDB422B570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Russell Group Universities </a:t>
            </a:r>
          </a:p>
        </p:txBody>
      </p:sp>
      <p:cxnSp>
        <p:nvCxnSpPr>
          <p:cNvPr id="14" name="Straight Connector 13">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0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3824-83E0-BD26-8680-75E0F98FFAFB}"/>
              </a:ext>
            </a:extLst>
          </p:cNvPr>
          <p:cNvSpPr>
            <a:spLocks noGrp="1"/>
          </p:cNvSpPr>
          <p:nvPr>
            <p:ph type="title"/>
          </p:nvPr>
        </p:nvSpPr>
        <p:spPr/>
        <p:txBody>
          <a:bodyPr/>
          <a:lstStyle/>
          <a:p>
            <a:r>
              <a:rPr lang="en-US" dirty="0"/>
              <a:t>Official Guidance for Marshall Scholarship Applicants</a:t>
            </a:r>
          </a:p>
        </p:txBody>
      </p:sp>
      <p:pic>
        <p:nvPicPr>
          <p:cNvPr id="5" name="Content Placeholder 4">
            <a:extLst>
              <a:ext uri="{FF2B5EF4-FFF2-40B4-BE49-F238E27FC236}">
                <a16:creationId xmlns:a16="http://schemas.microsoft.com/office/drawing/2014/main" id="{EC5A05BD-6829-D5A2-D222-BDEB31088D9A}"/>
              </a:ext>
            </a:extLst>
          </p:cNvPr>
          <p:cNvPicPr>
            <a:picLocks noGrp="1" noChangeAspect="1"/>
          </p:cNvPicPr>
          <p:nvPr>
            <p:ph idx="1"/>
          </p:nvPr>
        </p:nvPicPr>
        <p:blipFill>
          <a:blip r:embed="rId2"/>
          <a:stretch>
            <a:fillRect/>
          </a:stretch>
        </p:blipFill>
        <p:spPr>
          <a:xfrm>
            <a:off x="6522244" y="1382712"/>
            <a:ext cx="4064000" cy="4064000"/>
          </a:xfrm>
        </p:spPr>
      </p:pic>
      <p:sp>
        <p:nvSpPr>
          <p:cNvPr id="4" name="Text Placeholder 3">
            <a:extLst>
              <a:ext uri="{FF2B5EF4-FFF2-40B4-BE49-F238E27FC236}">
                <a16:creationId xmlns:a16="http://schemas.microsoft.com/office/drawing/2014/main" id="{E4AA5AEF-6901-64EA-867B-205B13FEDD67}"/>
              </a:ext>
            </a:extLst>
          </p:cNvPr>
          <p:cNvSpPr>
            <a:spLocks noGrp="1"/>
          </p:cNvSpPr>
          <p:nvPr>
            <p:ph type="body" sz="half" idx="2"/>
          </p:nvPr>
        </p:nvSpPr>
        <p:spPr/>
        <p:txBody>
          <a:bodyPr/>
          <a:lstStyle/>
          <a:p>
            <a:pPr algn="l"/>
            <a:r>
              <a:rPr lang="en-US" b="1" i="0" u="none" strike="noStrike" dirty="0">
                <a:solidFill>
                  <a:srgbClr val="FFFFFF"/>
                </a:solidFill>
                <a:effectLst/>
                <a:latin typeface="Glacial-Indifference"/>
              </a:rPr>
              <a:t>Marshall Partner Universities</a:t>
            </a:r>
          </a:p>
          <a:p>
            <a:r>
              <a:rPr lang="en-US" dirty="0">
                <a:effectLst/>
              </a:rPr>
              <a:t>“The Commission has established partnerships with leading institutions in the UK.</a:t>
            </a:r>
          </a:p>
          <a:p>
            <a:r>
              <a:rPr lang="en-US" dirty="0">
                <a:effectLst/>
              </a:rPr>
              <a:t>Marshall applicants are invited to indicate two preferred universities. Whilst Marshall Scholarships are tenable at any British University, expressions of interest in </a:t>
            </a:r>
            <a:r>
              <a:rPr lang="en-US" dirty="0">
                <a:solidFill>
                  <a:srgbClr val="FF0000"/>
                </a:solidFill>
                <a:effectLst/>
              </a:rPr>
              <a:t>studying at universities other than Oxford, Cambridge and London are particularly welcomed. </a:t>
            </a:r>
            <a:r>
              <a:rPr lang="en-US" dirty="0">
                <a:effectLst/>
              </a:rPr>
              <a:t>Candidates are especially encouraged to consider the </a:t>
            </a:r>
            <a:r>
              <a:rPr lang="en-US" dirty="0">
                <a:solidFill>
                  <a:srgbClr val="FF0000"/>
                </a:solidFill>
                <a:effectLst/>
              </a:rPr>
              <a:t>Marshall Partnership Universities</a:t>
            </a:r>
            <a:r>
              <a:rPr lang="en-US" dirty="0">
                <a:effectLst/>
              </a:rPr>
              <a:t>.”</a:t>
            </a:r>
          </a:p>
          <a:p>
            <a:r>
              <a:rPr lang="en-US" dirty="0"/>
              <a:t>(https://</a:t>
            </a:r>
            <a:r>
              <a:rPr lang="en-US" dirty="0" err="1"/>
              <a:t>www.marshallscholarship.org</a:t>
            </a:r>
            <a:r>
              <a:rPr lang="en-US" dirty="0"/>
              <a:t>/partners/partner-universities)</a:t>
            </a:r>
            <a:endParaRPr lang="en-US" dirty="0">
              <a:effectLst/>
            </a:endParaRPr>
          </a:p>
          <a:p>
            <a:endParaRPr lang="en-US" dirty="0"/>
          </a:p>
        </p:txBody>
      </p:sp>
    </p:spTree>
    <p:extLst>
      <p:ext uri="{BB962C8B-B14F-4D97-AF65-F5344CB8AC3E}">
        <p14:creationId xmlns:p14="http://schemas.microsoft.com/office/powerpoint/2010/main" val="980836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616</TotalTime>
  <Words>1257</Words>
  <Application>Microsoft Macintosh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Courier New</vt:lpstr>
      <vt:lpstr>Glacial-Indifference</vt:lpstr>
      <vt:lpstr>Tw Cen MT</vt:lpstr>
      <vt:lpstr>Tw Cen MT Condensed</vt:lpstr>
      <vt:lpstr>Wingdings 3</vt:lpstr>
      <vt:lpstr>Integral</vt:lpstr>
      <vt:lpstr>Selecting UK Universities  for Graduate STudy</vt:lpstr>
      <vt:lpstr>This session</vt:lpstr>
      <vt:lpstr>Oxford, Cambridge, and London</vt:lpstr>
      <vt:lpstr>University of Oxford  at a Glance</vt:lpstr>
      <vt:lpstr>University of Cambridge  at a glance</vt:lpstr>
      <vt:lpstr>Living in Oxford  vs. Cambridge</vt:lpstr>
      <vt:lpstr>London Universities to consider</vt:lpstr>
      <vt:lpstr>Russell Group Universities </vt:lpstr>
      <vt:lpstr>Official Guidance for Marshall Scholarship Applicants</vt:lpstr>
      <vt:lpstr>Choose the right course for you!</vt:lpstr>
      <vt:lpstr>Marshall Mondays</vt:lpstr>
      <vt:lpstr>RESEARCH EXCELLENCE FRAMEWORK</vt:lpstr>
      <vt:lpstr>Application tips</vt:lpstr>
      <vt:lpstr>Resources for preparing your application</vt:lpstr>
      <vt:lpstr>Culture Shock!</vt:lpstr>
      <vt:lpstr>Getting to know  British Culture</vt:lpstr>
      <vt:lpstr>How to fund Graduate Study in the UK?</vt:lpstr>
      <vt:lpstr>Direct-apply fellowships</vt:lpstr>
      <vt:lpstr>Other sources of funding</vt:lpstr>
      <vt:lpstr>Check Deadlines for uk and Ireland graduate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Fellowships</dc:title>
  <dc:creator>Rose, Emma</dc:creator>
  <cp:lastModifiedBy>Bumke, Alison</cp:lastModifiedBy>
  <cp:revision>18</cp:revision>
  <dcterms:created xsi:type="dcterms:W3CDTF">2023-10-20T14:03:05Z</dcterms:created>
  <dcterms:modified xsi:type="dcterms:W3CDTF">2024-04-09T20:23:27Z</dcterms:modified>
</cp:coreProperties>
</file>